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4"/>
  </p:notesMasterIdLst>
  <p:sldIdLst>
    <p:sldId id="256" r:id="rId2"/>
    <p:sldId id="339" r:id="rId3"/>
    <p:sldId id="317" r:id="rId4"/>
    <p:sldId id="258" r:id="rId5"/>
    <p:sldId id="340" r:id="rId6"/>
    <p:sldId id="315" r:id="rId7"/>
    <p:sldId id="361" r:id="rId8"/>
    <p:sldId id="375" r:id="rId9"/>
    <p:sldId id="376" r:id="rId10"/>
    <p:sldId id="377" r:id="rId11"/>
    <p:sldId id="363" r:id="rId12"/>
    <p:sldId id="316" r:id="rId13"/>
    <p:sldId id="378" r:id="rId14"/>
    <p:sldId id="379" r:id="rId15"/>
    <p:sldId id="268" r:id="rId16"/>
    <p:sldId id="279" r:id="rId17"/>
    <p:sldId id="380" r:id="rId18"/>
    <p:sldId id="381" r:id="rId19"/>
    <p:sldId id="342" r:id="rId20"/>
    <p:sldId id="343" r:id="rId21"/>
    <p:sldId id="382" r:id="rId22"/>
    <p:sldId id="314" r:id="rId23"/>
  </p:sldIdLst>
  <p:sldSz cx="9144000" cy="6858000" type="screen4x3"/>
  <p:notesSz cx="6858000" cy="9144000"/>
  <p:embeddedFontLst>
    <p:embeddedFont>
      <p:font typeface="Bebas Neue" panose="020B0604020202020204" charset="0"/>
      <p:regular r:id="rId25"/>
    </p:embeddedFont>
    <p:embeddedFont>
      <p:font typeface="Calibri" panose="020F0502020204030204" pitchFamily="34" charset="0"/>
      <p:regular r:id="rId26"/>
      <p:bold r:id="rId27"/>
      <p:italic r:id="rId28"/>
      <p:boldItalic r:id="rId29"/>
    </p:embeddedFont>
    <p:embeddedFont>
      <p:font typeface="Franklin Gothic" panose="020B0604020202020204" charset="0"/>
      <p:regular r:id="rId30"/>
      <p:bold r:id="rId31"/>
      <p:italic r:id="rId32"/>
      <p:boldItalic r:id="rId33"/>
    </p:embeddedFont>
    <p:embeddedFont>
      <p:font typeface="Roboto Condensed" panose="020B0604020202020204" charset="0"/>
      <p:regular r:id="rId34"/>
      <p:bold r:id="rId35"/>
      <p:italic r:id="rId36"/>
      <p:boldItalic r:id="rId37"/>
    </p:embeddedFont>
    <p:embeddedFont>
      <p:font typeface="Roboto Mon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a:srgbClr val="800080"/>
    <a:srgbClr val="FF0000"/>
    <a:srgbClr val="008000"/>
    <a:srgbClr val="0000DE"/>
    <a:srgbClr val="003366"/>
    <a:srgbClr val="4C004C"/>
    <a:srgbClr val="8EB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5" autoAdjust="0"/>
    <p:restoredTop sz="84601" autoAdjust="0"/>
  </p:normalViewPr>
  <p:slideViewPr>
    <p:cSldViewPr snapToGrid="0" snapToObjects="1">
      <p:cViewPr varScale="1">
        <p:scale>
          <a:sx n="61" d="100"/>
          <a:sy n="61" d="100"/>
        </p:scale>
        <p:origin x="166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Atributos de Cursor SQL para Cursores Implícitos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ES" sz="1200" dirty="0">
                <a:latin typeface="Arial" pitchFamily="34" charset="0"/>
                <a:cs typeface="Arial" pitchFamily="34" charset="0"/>
              </a:rPr>
              <a:t>Los atributos de cursor de SQL permiten evaluar lo que sucedió cuando un cursor implícito se ha utilizado por última vez. Estos atributos se deben utilizar en las sentencias PL/SQL, pero no en las sentencias SQL.</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ES" sz="1200" dirty="0">
                <a:latin typeface="Arial" pitchFamily="34" charset="0"/>
                <a:cs typeface="Arial" pitchFamily="34" charset="0"/>
              </a:rPr>
              <a:t>Se pueden utilizar los atributos SQL%ROWCOUNT, SQL%FOUND, and SQL%NOTFOUND en la sección ejecutable de un bloque después que se ha ejecutado las sentencia DML. PL/SQL no devuelve un error si una sentencia DML no afecta a las filas de la tabla. Sin embargo, si una sentencia SELECT no recupera ninguna fila no se puede controlar usando el atributo SQL%ROWCOUNT ya que PL/SQL devuelve una excepción.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ES" sz="1200" dirty="0">
                <a:latin typeface="Arial" pitchFamily="34" charset="0"/>
                <a:cs typeface="Arial" pitchFamily="34" charset="0"/>
              </a:rPr>
              <a:t>Los atributos tienen el prefijo SQL. Estos atributos del cursor se utilizan con los cursores implícitos que son creados automáticamente por PL/SQL y para los cuales no se conoce los nombres. Por lo tanto, se utiliza SQL en lugar del nombre del cursor.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ES" sz="1200" dirty="0">
                <a:latin typeface="Arial" pitchFamily="34" charset="0"/>
                <a:cs typeface="Arial" pitchFamily="34" charset="0"/>
              </a:rPr>
              <a:t>El atributo SQL%NOTFOUND es contrario a SQL%FOUND. Este atributo puede ser utilizado como la condición de salida en un LOOP. Es útil en UPDATE y DELETE cuando no se modifica ninguna fila porque en estos casos no se retornan excepciones.</a:t>
            </a:r>
            <a:endParaRPr lang="es-MX" sz="1200" dirty="0">
              <a:latin typeface="Arial" pitchFamily="34" charset="0"/>
              <a:cs typeface="Arial" pitchFamily="34" charset="0"/>
            </a:endParaRPr>
          </a:p>
          <a:p>
            <a:pPr marL="0" indent="0" algn="just" eaLnBrk="1" hangingPunct="1">
              <a:lnSpc>
                <a:spcPct val="90000"/>
              </a:lnSpc>
              <a:spcBef>
                <a:spcPct val="0"/>
              </a:spcBef>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502507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Atributos de Cursor SQL para Cursores Implícitos</a:t>
            </a:r>
          </a:p>
          <a:p>
            <a:pPr marL="0" indent="0" algn="just" eaLnBrk="1" hangingPunct="1">
              <a:lnSpc>
                <a:spcPct val="90000"/>
              </a:lnSpc>
              <a:spcBef>
                <a:spcPct val="0"/>
              </a:spcBef>
              <a:buNone/>
            </a:pPr>
            <a:r>
              <a:rPr lang="es-MX" sz="1200" b="0" dirty="0">
                <a:solidFill>
                  <a:prstClr val="white"/>
                </a:solidFill>
                <a:latin typeface="Calibri"/>
              </a:rPr>
              <a:t>En el ejemplo, se eliminan las filas de la tabla EMPLEADOS que tienen el ID de empleado 176. Posteriormente se visualiza en total de filas eliminas. Par esto se usa el atributo %ROWCOUNT que retorna el total de filas afectadas por la última sentencia SQL ejecutada.</a:t>
            </a:r>
          </a:p>
          <a:p>
            <a:pPr marL="0" indent="0" algn="just" eaLnBrk="1" hangingPunct="1">
              <a:lnSpc>
                <a:spcPct val="90000"/>
              </a:lnSpc>
              <a:spcBef>
                <a:spcPct val="0"/>
              </a:spcBef>
              <a:buNone/>
            </a:pPr>
            <a:endParaRPr lang="es-CL" sz="1200" b="0" dirty="0">
              <a:solidFill>
                <a:prstClr val="white"/>
              </a:solidFill>
              <a:latin typeface="Calibri"/>
            </a:endParaRPr>
          </a:p>
        </p:txBody>
      </p:sp>
    </p:spTree>
    <p:extLst>
      <p:ext uri="{BB962C8B-B14F-4D97-AF65-F5344CB8AC3E}">
        <p14:creationId xmlns:p14="http://schemas.microsoft.com/office/powerpoint/2010/main" val="2944106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Atributos de Cursor SQL para Cursores Implícitos</a:t>
            </a:r>
          </a:p>
          <a:p>
            <a:pPr marL="0" indent="0" algn="just" eaLnBrk="1" hangingPunct="1">
              <a:lnSpc>
                <a:spcPct val="90000"/>
              </a:lnSpc>
              <a:spcBef>
                <a:spcPct val="0"/>
              </a:spcBef>
              <a:buNone/>
            </a:pPr>
            <a:r>
              <a:rPr lang="es-MX" sz="1200" b="0" dirty="0">
                <a:solidFill>
                  <a:prstClr val="white"/>
                </a:solidFill>
                <a:latin typeface="Calibri"/>
              </a:rPr>
              <a:t>En el bloque del ejemplo, se usa la tabla EMPLEADOS creada en el ejemplo anterior para realizar las modificaciones de datos. En la primera sentencia se aumenta el salario actual sumándole el valor de la comisión a los empleados con salario menor a 1000.  Posteriormente se pregunta si la sentencia afectó alguna fila (con el atributo SQL%FOUND) y se mostrará el total de filas que fueron actualizadas (con el atributo SQL%ROWCOUNT). Si no actualizaron filas se mostrará el mensaje No se actualizaron filas.</a:t>
            </a:r>
          </a:p>
          <a:p>
            <a:pPr marL="0" indent="0" algn="just" eaLnBrk="1" hangingPunct="1">
              <a:lnSpc>
                <a:spcPct val="90000"/>
              </a:lnSpc>
              <a:spcBef>
                <a:spcPct val="0"/>
              </a:spcBef>
              <a:buNone/>
            </a:pPr>
            <a:r>
              <a:rPr lang="es-MX" sz="1200" b="0" dirty="0">
                <a:solidFill>
                  <a:prstClr val="white"/>
                </a:solidFill>
                <a:latin typeface="Calibri"/>
              </a:rPr>
              <a:t>La segunda sentencia, se eliminan los empleados con salario menor a 5000. Posteriormente se pregunta si no hubieron filas afectadas (con el atributo SQL%NOTFOUND) para mostrar el mensaje No se eliminaron filas, de lo contrario se visualizará el total de filas que fueron eliminadas (con el atributo SQL%ROWCOUNT).</a:t>
            </a:r>
          </a:p>
          <a:p>
            <a:pPr marL="0" indent="0" algn="just" eaLnBrk="1" hangingPunct="1">
              <a:lnSpc>
                <a:spcPct val="90000"/>
              </a:lnSpc>
              <a:spcBef>
                <a:spcPct val="0"/>
              </a:spcBef>
              <a:buNone/>
            </a:pPr>
            <a:endParaRPr lang="es-CL" sz="1200" b="0" dirty="0">
              <a:solidFill>
                <a:prstClr val="white"/>
              </a:solidFill>
              <a:latin typeface="Calibri"/>
            </a:endParaRPr>
          </a:p>
        </p:txBody>
      </p:sp>
    </p:spTree>
    <p:extLst>
      <p:ext uri="{BB962C8B-B14F-4D97-AF65-F5344CB8AC3E}">
        <p14:creationId xmlns:p14="http://schemas.microsoft.com/office/powerpoint/2010/main" val="376994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Funciones SQL para usar en Sentencias PL/SQL y SQL</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funciones disponibles en sentencias procedimentales son aquellas funciones SQL que están disponibles para ser utilizadas en sentencias PL/SQL y en sentencias SQL que forman parte del bloque PL/SQL: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numéricas de una fila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single_row</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number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ROUND, TRUNC, MOD.</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carateres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una fila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single_row</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character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LOWER, UPPER, INITCAP, CONCAT, SUBSTR, etc.</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Conversiones de tipo de dato: TO_CHAR, TO_DATE etc.</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de fecha: SYSDATE, MONTH_BETWEEN, ADD_MONTHS, NEXT_DAY, etc.</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Timestamp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generales: COALESCE, NVL, NULLIF, etc.</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funciones No Disponibles en sentencias PL/SQL son funciones SQL que sólo pueden ser utilizadas en sentencias SQL que forman parte del bloque PL/SQL y no en sentencias propias de PL/SQL:</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DECODE.</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Funciones de grupo: AVG, MIN, MAX, COUNT, etc.</a:t>
            </a:r>
          </a:p>
          <a:p>
            <a:pPr marL="0" indent="0" algn="just" eaLnBrk="1" hangingPunct="1">
              <a:lnSpc>
                <a:spcPct val="80000"/>
              </a:lnSpc>
              <a:buFont typeface="Arial"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94751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Funciones SQL para usar en Sentencias PL/SQL y SQL</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funciones disponibles en sentencias procedimentales son aquellas funciones SQL que están disponibles para ser utilizadas en sentencias PL/SQL y en sentencias SQL que forman parte del bloque PL/SQL: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numéricas de una fila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single_row</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number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ROUND, TRUNC, MOD.</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carateres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una fila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single_row</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character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LOWER, UPPER, INITCAP, CONCAT, SUBSTR, etc.</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Conversiones de tipo de dato: TO_CHAR, TO_DATE etc.</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de fecha: SYSDATE, MONTH_BETWEEN, ADD_MONTHS, NEXT_DAY, etc.</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Timestamp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generales: COALESCE, NVL, NULLIF, etc.</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funciones NO Disponibles en sentencias PL/SQL son funciones SQL que sólo pueden ser utilizadas en sentencias SQL que forman parte del bloque PL/SQL y no en sentencias propias de PL/SQL: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DECODE.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Funciones de grupo: AVG, MIN, MAX, COUNT, etc.</a:t>
            </a:r>
          </a:p>
          <a:p>
            <a:pPr marL="0" indent="0" algn="just" eaLnBrk="1" hangingPunct="1">
              <a:lnSpc>
                <a:spcPct val="80000"/>
              </a:lnSpc>
              <a:buFont typeface="Arial"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60347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Funciones SQL para usar en Sentencias PL/SQL y SQL</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del ejemplo, se obtiene el salario promedio (redondeado) y el salario máximo entre todos los empleados. Las funciones AVG y MAX sólo se puede utilizar en la sentencia SQL del bloque PL/SQL. Las funciones ROUND y TO_CHAR se pueden utilizar en sentencias SQL dentro del bloque y también en sentencias PL/SQL.</a:t>
            </a:r>
          </a:p>
        </p:txBody>
      </p:sp>
    </p:spTree>
    <p:extLst>
      <p:ext uri="{BB962C8B-B14F-4D97-AF65-F5344CB8AC3E}">
        <p14:creationId xmlns:p14="http://schemas.microsoft.com/office/powerpoint/2010/main" val="1906765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Funciones SQL para usar en Sentencias PL/SQL y SQL</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PL/SQL del ejemplo, se usa la función UPPER en la sentencia SELECT para obtener en mayúscula el primer nombre obtiene del empleado 110 (valor que se asigna 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Posteriormente en la sentencia IF, propia de PL/SQL, se usa la función NVL para preguntar que si el porcentaje de comisión obtenido es cero (si el valor del porcentaje de comisión es nulo, la función NVL lo reemplazará por cero)  y el salario es menor a 5000 entonces se aumentará en 25% el salario del empleado 110.</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Ambas funciones se pueden usar en sentencias SQL dentro del bloque y también en sentencias propias del lenguaje PL/SQL dentro del bloque.</a:t>
            </a:r>
          </a:p>
        </p:txBody>
      </p:sp>
    </p:spTree>
    <p:extLst>
      <p:ext uri="{BB962C8B-B14F-4D97-AF65-F5344CB8AC3E}">
        <p14:creationId xmlns:p14="http://schemas.microsoft.com/office/powerpoint/2010/main" val="8616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Conversión de Tipos de Datos en PL/SQL</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Cada constante o variable posee un tipo de dato el cual especifica su forma de almacenamiento, restricciones y rango de valores válidos. Se convierte un valor desde un tipo a otro para tener tipos de datos comparables.</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PL/SQL existen dos tipos de conversiones: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Implícita: convierte tipos de datos automáticamente si son variados en una sentencia. Las conversiones implícitas pueden ocurrir entre caracteres y números o caracteres y fechas:</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 De VARCHAR2 o CHAR a NUMBER.</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 De VARCHAR2 o CHAR a DATE.</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 De NUMBER a  VARCHAR2.</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 DATE a VARCHAR2.</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Explícita: es aquella que convierte un valor de un tipo a otro utilizando funciones predefinida:</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 TO_CHAR</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 TO_DATE</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 TO_NUMBER</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 TO_TIMESTAMP</a:t>
            </a:r>
          </a:p>
        </p:txBody>
      </p:sp>
    </p:spTree>
    <p:extLst>
      <p:ext uri="{BB962C8B-B14F-4D97-AF65-F5344CB8AC3E}">
        <p14:creationId xmlns:p14="http://schemas.microsoft.com/office/powerpoint/2010/main" val="290230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Funciones SQL para usar en Sentencias PL/SQL y SQL</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el valor asignado 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v_fecha_de_reunion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string</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tiene un formato de fecha válido, por lo tanto Oracle efectúa una conversión implícita a tipo de datos fecha.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v_fecha_contrato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de tipo de dato DATE, por lo tanto se usa la función TO_DATE para convertir explícitamente la fecha dada en un formato particular.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v_bono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de tipo VARCHAR2, por lo tanto cuando se efectúa el cálculo en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v_total_salario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PL/SQL primero convierte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v_bono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 NUMBER (conversión implícita) y luego se realiza la sumatoria (el resultado de la operación será entonces de tipo NUMBER). En la sentencia SELECT se utiliza la función TO_CHAR para convertir en forma explícita la fecha actual en un formato tipo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caracter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p:txBody>
      </p:sp>
    </p:spTree>
    <p:extLst>
      <p:ext uri="{BB962C8B-B14F-4D97-AF65-F5344CB8AC3E}">
        <p14:creationId xmlns:p14="http://schemas.microsoft.com/office/powerpoint/2010/main" val="327857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Sentencias SQL en Bloques PL/SQL</a:t>
            </a:r>
          </a:p>
          <a:p>
            <a:pPr marL="0" indent="0" algn="just" eaLnBrk="1" hangingPunct="1">
              <a:lnSpc>
                <a:spcPct val="90000"/>
              </a:lnSpc>
              <a:spcBef>
                <a:spcPct val="0"/>
              </a:spcBef>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Cuando se consulta información o se efectúan cambios a la Base de Datos se debe usar SQL. PL/SQL soporta el Lenguaje de Manipulación de datos (DML) y los comandos del control de transacciones de SQL. En un bloque PL/SQL se pueden recuperar una o varias filas desde la Base de Datos utilizando el comando SELECT. Para realizar cambios a una o varias filas de la Base de Datos en un bloque PL/SQL se deben utilizar los comandos DML INSERT, UPDATE, DELETE y/o MERGE. Para controlar una transacción en el bloque PL/SQL de debe utilizar el comando COMMIT, ROLLBACK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ó</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SAVEPOINT.</a:t>
            </a:r>
          </a:p>
          <a:p>
            <a:pPr marL="0" indent="0" algn="just" eaLnBrk="1" hangingPunct="1">
              <a:lnSpc>
                <a:spcPct val="90000"/>
              </a:lnSpc>
              <a:spcBef>
                <a:spcPct val="0"/>
              </a:spcBef>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PL/SQL no admite directamente el uso del lenguaje de definición de datos (DDL), como CREATE TABLE, ALTER TABLE o DROP TABLE. Estas sentencias pueden ejecutar a través de SQL Dinámico. </a:t>
            </a:r>
          </a:p>
          <a:p>
            <a:pPr marL="0" indent="0" algn="just" eaLnBrk="1" hangingPunct="1">
              <a:lnSpc>
                <a:spcPct val="90000"/>
              </a:lnSpc>
              <a:spcBef>
                <a:spcPct val="0"/>
              </a:spcBef>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PL/SQL no admite directamente del lenguaje de control de datos (DCL), como las sentencias GRANT o REVOKE. Para ejecutar estas sentencias se puede utilizar SQL dinámico.</a:t>
            </a: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latin typeface="Calibri" panose="020F0502020204030204" pitchFamily="34" charset="0"/>
                <a:ea typeface="ＭＳ Ｐゴシック" pitchFamily="34" charset="-128"/>
                <a:cs typeface="Arial" pitchFamily="34" charset="0"/>
              </a:rPr>
              <a:t>Manipulación de Datos en PL/SQL</a:t>
            </a:r>
          </a:p>
          <a:p>
            <a:pPr marL="0" indent="0" algn="just" eaLnBrk="1" hangingPunct="1">
              <a:lnSpc>
                <a:spcPct val="90000"/>
              </a:lnSpc>
              <a:spcBef>
                <a:spcPct val="0"/>
              </a:spcBef>
              <a:buNone/>
            </a:pPr>
            <a:r>
              <a:rPr lang="es-MX" sz="1200" b="0" dirty="0">
                <a:latin typeface="Calibri" panose="020F0502020204030204" pitchFamily="34" charset="0"/>
                <a:ea typeface="ＭＳ Ｐゴシック" pitchFamily="34" charset="-128"/>
                <a:cs typeface="Arial" pitchFamily="34" charset="0"/>
              </a:rPr>
              <a:t>Se manipulan los datos en la base de datos mediante el uso de los comandos DML. Se pueden ejecutar comandos DML de INSERT, UPDATE y DELETE sin restricciones en PL/SQL. Los bloqueos de fila (y bloqueos de tabla) se liberan mediante la inclusión de COMMIT O ROLLBACK en las sentencias del bloque PL/SQL.</a:t>
            </a:r>
          </a:p>
          <a:p>
            <a:pPr marL="0" indent="0" algn="just" eaLnBrk="1" hangingPunct="1">
              <a:lnSpc>
                <a:spcPct val="90000"/>
              </a:lnSpc>
              <a:spcBef>
                <a:spcPct val="0"/>
              </a:spcBef>
              <a:buNone/>
            </a:pPr>
            <a:r>
              <a:rPr lang="es-MX" sz="1200" b="0" dirty="0">
                <a:latin typeface="Calibri" panose="020F0502020204030204" pitchFamily="34" charset="0"/>
                <a:ea typeface="ＭＳ Ｐゴシック" pitchFamily="34" charset="-128"/>
                <a:cs typeface="Arial" pitchFamily="34" charset="0"/>
              </a:rPr>
              <a:t>Todas estas sentencias DML tienen el mismo formato como se usan en sentencias simples de SQL.</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La sentencia INSERT agrega nuevas filas a la tabla.</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La sentencia UPDATE modifica filas existentes en la tabla.</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ea typeface="ＭＳ Ｐゴシック" pitchFamily="34" charset="-128"/>
                <a:cs typeface="Arial" pitchFamily="34" charset="0"/>
              </a:rPr>
              <a:t>La sentencia DELETE elimina filas de la tabla.</a:t>
            </a:r>
          </a:p>
        </p:txBody>
      </p:sp>
    </p:spTree>
    <p:extLst>
      <p:ext uri="{BB962C8B-B14F-4D97-AF65-F5344CB8AC3E}">
        <p14:creationId xmlns:p14="http://schemas.microsoft.com/office/powerpoint/2010/main" val="413306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Inserción de Datos en PL/SQL</a:t>
            </a:r>
          </a:p>
          <a:p>
            <a:pPr marL="0" indent="0" algn="just" eaLnBrk="1" hangingPunct="1">
              <a:lnSpc>
                <a:spcPct val="90000"/>
              </a:lnSpc>
              <a:spcBef>
                <a:spcPct val="0"/>
              </a:spcBef>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primer ejemplo, el bloque PL/SQL agrega información de un nuevo empleado a la tabla EMPLEADOS.</a:t>
            </a:r>
          </a:p>
          <a:p>
            <a:pPr marL="0" indent="0" algn="just" eaLnBrk="1" hangingPunct="1">
              <a:lnSpc>
                <a:spcPct val="90000"/>
              </a:lnSpc>
              <a:spcBef>
                <a:spcPct val="0"/>
              </a:spcBef>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segundo ejemplo, se crea la tabla BONO la que es utilizada en el bloque PL/SQL para insertar información obtenida desde la tabla EMPLEADOS. En este caso, la identificación del empleado y el 20% del salario valores serán almacenados en las columnas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id_empleado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bono de la tabla BONO respectivamente.</a:t>
            </a:r>
          </a:p>
          <a:p>
            <a:pPr marL="0" indent="0" algn="just" eaLnBrk="1" hangingPunct="1">
              <a:lnSpc>
                <a:spcPct val="90000"/>
              </a:lnSpc>
              <a:spcBef>
                <a:spcPct val="0"/>
              </a:spcBef>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157688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Modificación de Datos en PL/SQL</a:t>
            </a:r>
          </a:p>
          <a:p>
            <a:pPr marL="0" indent="0" algn="just" eaLnBrk="1" hangingPunct="1">
              <a:lnSpc>
                <a:spcPct val="90000"/>
              </a:lnSpc>
              <a:spcBef>
                <a:spcPct val="0"/>
              </a:spcBef>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PL/SQL del primer ejemplo, se incrementa el salario actual en 800 dólares de todos los empleados cuyo trabajo es ST_CLERK.</a:t>
            </a:r>
          </a:p>
          <a:p>
            <a:pPr marL="0" indent="0" algn="just" eaLnBrk="1" hangingPunct="1">
              <a:lnSpc>
                <a:spcPct val="90000"/>
              </a:lnSpc>
              <a:spcBef>
                <a:spcPct val="0"/>
              </a:spcBef>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PL/SQL del segundo ejemplo, se eliminan, desde tabla EMPLEADOS, las filas de los empleados que pertenezcan al departamento 10.</a:t>
            </a:r>
          </a:p>
          <a:p>
            <a:pPr marL="0" indent="0" algn="just" eaLnBrk="1" hangingPunct="1">
              <a:lnSpc>
                <a:spcPct val="90000"/>
              </a:lnSpc>
              <a:spcBef>
                <a:spcPct val="0"/>
              </a:spcBef>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62094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Control de Transacciones en PL/SQL</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transacción es una serie de sentencias SQL de manipulación de datos que provee una unidad lógica de trabajo. Las sentencias de control de transacciones permiten asegurar la consistencia de la Base de Datos. Las sentencias de control de transacciones usadas son COMMIT, ROLLBACK y SAVEPOINT.</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sentencias que se ejecutan después del último COMMIT o ROLLBACK comprenden la transacción (o grupo de transacciones activas o actual). De forma implícita se inicia una nueva transacción después de un COMMIT o ROLLBACK. La sentencia COMMIT finaliza la transacción actual y efectúa los cambios en la Base de Datos en forma permanente.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sentencia ROLLBACK finaliza la transacción actual y deshace todos los cambios realizados en la Base de Datos por la transacción actual. Con la sentencia SAVEPOINT es posible nombrar y marcar un punto determinado donde se podrá retornar el control luego de ejecutarse una sentencia ROLLBACK.</a:t>
            </a:r>
          </a:p>
          <a:p>
            <a:pPr marL="0" indent="0" algn="just" eaLnBrk="1" hangingPunct="1">
              <a:lnSpc>
                <a:spcPct val="90000"/>
              </a:lnSpc>
              <a:spcBef>
                <a:spcPct val="0"/>
              </a:spcBef>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73083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Control de Transacciones en PL/SQL</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en el bloque del ejemplo, con SAVEPOINT se “marca”  la instrucción que inserta una nueva fila a tabla DEPARTMENTS con el nombre INSERTA. Por lo tanto el ROLLBACK se efectúa sólo a la sentencia INSERT y COMMIT afectará a las sentencias UPDATE y DELETE del bloque PL/SQL.</a:t>
            </a:r>
          </a:p>
        </p:txBody>
      </p:sp>
    </p:spTree>
    <p:extLst>
      <p:ext uri="{BB962C8B-B14F-4D97-AF65-F5344CB8AC3E}">
        <p14:creationId xmlns:p14="http://schemas.microsoft.com/office/powerpoint/2010/main" val="232530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Cursor SQL</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Como se ha explicado anteriormente, las sentencias SELECT que devuelven una sola fila se pueden incluir en un bloque PL/SQL. Los datos recuperados por la sentencia SQL se almacenan en las variables mediante la cláusula INTO.</a:t>
            </a:r>
          </a:p>
          <a:p>
            <a:pPr marL="0" indent="0" algn="l"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sentencias SQL son procesadas por el servidor Oracle quien asigna un área de memoria privada denominada área de contexto para el procesamiento de sentencias SQL. La sentencia SQL se analiza y se procesa en esta área. La información necesaria para el procesamiento y la información obtenida tras el procesamiento se almacenan en esta área. No se tiene control sobre esta área, ya que se gestiona internamente por el servidor Oracle. </a:t>
            </a:r>
            <a:b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b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cursor es un puntero a la zona de contexto. Sin embargo, este cursor es un cursor implícito y es gestionado automáticamente por el servidor Oracle. Cuando el bloque PL/SQL ejecuta una sentencia SQL, PL/SQL crea un cursor implícito. </a:t>
            </a:r>
            <a:b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b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Existen dos tipos de cursores: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Cursor Implícito: se crea y está gestionado por el servidor Oracle. No se tiene acceso a él. El servidor de Oracle crea un cursor como cuando tiene que ejecutar una sentencia SQL.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Cursor Explícito: como programador, es posible que desee recuperar varias filas de una tabla de base de datos, En estos casos, se puede declarar cursores explícitamente en función de las necesidades de negocio. Un cursor declarado por los programadores se denomina cursor explícito. Se debe declara un cursor en la sección declarativa de un bloque PL/SQL.</a:t>
            </a: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485167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lvl="0"/>
            <a:r>
              <a:rPr lang="es-MX" sz="5800" b="1" dirty="0"/>
              <a:t>Sentencias DML y Funciones SQL en un Bloque PLSQL</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Control de Transacciones en  PL/SQL</a:t>
            </a:r>
          </a:p>
        </p:txBody>
      </p:sp>
      <p:sp>
        <p:nvSpPr>
          <p:cNvPr id="4" name="Rectangle 3">
            <a:extLst>
              <a:ext uri="{FF2B5EF4-FFF2-40B4-BE49-F238E27FC236}">
                <a16:creationId xmlns:a16="http://schemas.microsoft.com/office/drawing/2014/main" id="{AAEC056B-FEE1-49DA-B1EE-0029315E8350}"/>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0C2DE8FF-A9E9-4DB4-9BCC-D065502108CD}"/>
              </a:ext>
            </a:extLst>
          </p:cNvPr>
          <p:cNvSpPr txBox="1">
            <a:spLocks noChangeArrowheads="1"/>
          </p:cNvSpPr>
          <p:nvPr/>
        </p:nvSpPr>
        <p:spPr bwMode="auto">
          <a:xfrm>
            <a:off x="832451" y="1581532"/>
            <a:ext cx="7848600" cy="489364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bIns="0">
            <a:spAutoFit/>
          </a:bodyPr>
          <a:lstStyle/>
          <a:p>
            <a:pPr lvl="0" fontAlgn="base">
              <a:spcBef>
                <a:spcPct val="0"/>
              </a:spcBef>
              <a:spcAft>
                <a:spcPct val="0"/>
              </a:spcAft>
              <a:buClrTx/>
              <a:defRPr/>
            </a:pP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a:solidFill>
                  <a:schemeClr val="tx1"/>
                </a:solidFill>
                <a:latin typeface="Calibri" panose="020F0502020204030204" pitchFamily="34" charset="0"/>
                <a:ea typeface="+mn-ea"/>
                <a:cs typeface="Calibri" panose="020F0502020204030204" pitchFamily="34" charset="0"/>
              </a:rPr>
              <a:t>/* Se aumenta el salario del empleado 100 */</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UPDATE empleados</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SET </a:t>
            </a:r>
            <a:r>
              <a:rPr lang="es-MX" sz="1600" b="1" kern="1200" dirty="0" err="1">
                <a:solidFill>
                  <a:srgbClr val="0000DE"/>
                </a:solidFill>
                <a:latin typeface="Calibri" panose="020F0502020204030204" pitchFamily="34" charset="0"/>
                <a:ea typeface="+mn-ea"/>
                <a:cs typeface="Calibri" panose="020F0502020204030204" pitchFamily="34" charset="0"/>
              </a:rPr>
              <a:t>salary</a:t>
            </a:r>
            <a:r>
              <a:rPr lang="es-MX" sz="1600" b="1" kern="1200" dirty="0">
                <a:solidFill>
                  <a:srgbClr val="0000DE"/>
                </a:solidFill>
                <a:latin typeface="Calibri" panose="020F0502020204030204" pitchFamily="34" charset="0"/>
                <a:ea typeface="+mn-ea"/>
                <a:cs typeface="Calibri" panose="020F0502020204030204" pitchFamily="34" charset="0"/>
              </a:rPr>
              <a:t> = </a:t>
            </a:r>
            <a:r>
              <a:rPr lang="es-MX" sz="1600" b="1" kern="1200" dirty="0" err="1">
                <a:solidFill>
                  <a:srgbClr val="0000DE"/>
                </a:solidFill>
                <a:latin typeface="Calibri" panose="020F0502020204030204" pitchFamily="34" charset="0"/>
                <a:ea typeface="+mn-ea"/>
                <a:cs typeface="Calibri" panose="020F0502020204030204" pitchFamily="34" charset="0"/>
              </a:rPr>
              <a:t>salary</a:t>
            </a:r>
            <a:r>
              <a:rPr lang="es-MX" sz="1600" b="1" kern="1200" dirty="0">
                <a:solidFill>
                  <a:srgbClr val="0000DE"/>
                </a:solidFill>
                <a:latin typeface="Calibri" panose="020F0502020204030204" pitchFamily="34" charset="0"/>
                <a:ea typeface="+mn-ea"/>
                <a:cs typeface="Calibri" panose="020F0502020204030204" pitchFamily="34" charset="0"/>
              </a:rPr>
              <a:t> + 100</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WHERE </a:t>
            </a:r>
            <a:r>
              <a:rPr lang="es-MX" sz="1600" b="1" kern="1200" dirty="0" err="1">
                <a:solidFill>
                  <a:srgbClr val="0000DE"/>
                </a:solidFill>
                <a:latin typeface="Calibri" panose="020F0502020204030204" pitchFamily="34" charset="0"/>
                <a:ea typeface="+mn-ea"/>
                <a:cs typeface="Calibri" panose="020F0502020204030204" pitchFamily="34" charset="0"/>
              </a:rPr>
              <a:t>employee_id</a:t>
            </a:r>
            <a:r>
              <a:rPr lang="es-MX" sz="1600" b="1" kern="1200" dirty="0">
                <a:solidFill>
                  <a:srgbClr val="0000DE"/>
                </a:solidFill>
                <a:latin typeface="Calibri" panose="020F0502020204030204" pitchFamily="34" charset="0"/>
                <a:ea typeface="+mn-ea"/>
                <a:cs typeface="Calibri" panose="020F0502020204030204" pitchFamily="34" charset="0"/>
              </a:rPr>
              <a:t> = 100;     </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a:t>
            </a:r>
            <a:r>
              <a:rPr lang="es-MX" sz="1600" b="1" kern="1200" dirty="0">
                <a:solidFill>
                  <a:schemeClr val="tx1"/>
                </a:solidFill>
                <a:latin typeface="Calibri" panose="020F0502020204030204" pitchFamily="34" charset="0"/>
                <a:ea typeface="+mn-ea"/>
                <a:cs typeface="Calibri" panose="020F0502020204030204" pitchFamily="34" charset="0"/>
              </a:rPr>
              <a:t>/* Se elimina el empleado 101 */</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DELETE FROM </a:t>
            </a:r>
            <a:r>
              <a:rPr lang="es-MX" sz="1600" b="1" kern="1200" dirty="0" err="1">
                <a:solidFill>
                  <a:srgbClr val="0000DE"/>
                </a:solidFill>
                <a:latin typeface="Calibri" panose="020F0502020204030204" pitchFamily="34" charset="0"/>
                <a:ea typeface="+mn-ea"/>
                <a:cs typeface="Calibri" panose="020F0502020204030204" pitchFamily="34" charset="0"/>
              </a:rPr>
              <a:t>job_history</a:t>
            </a:r>
            <a:endParaRPr lang="es-MX" sz="1600" b="1" kern="1200" dirty="0">
              <a:solidFill>
                <a:srgbClr val="0000DE"/>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WHERE </a:t>
            </a:r>
            <a:r>
              <a:rPr lang="es-MX" sz="1600" b="1" kern="1200" dirty="0" err="1">
                <a:solidFill>
                  <a:srgbClr val="0000DE"/>
                </a:solidFill>
                <a:latin typeface="Calibri" panose="020F0502020204030204" pitchFamily="34" charset="0"/>
                <a:ea typeface="+mn-ea"/>
                <a:cs typeface="Calibri" panose="020F0502020204030204" pitchFamily="34" charset="0"/>
              </a:rPr>
              <a:t>employee_id</a:t>
            </a:r>
            <a:r>
              <a:rPr lang="es-MX" sz="1600" b="1" kern="1200" dirty="0">
                <a:solidFill>
                  <a:srgbClr val="0000DE"/>
                </a:solidFill>
                <a:latin typeface="Calibri" panose="020F0502020204030204" pitchFamily="34" charset="0"/>
                <a:ea typeface="+mn-ea"/>
                <a:cs typeface="Calibri" panose="020F0502020204030204" pitchFamily="34" charset="0"/>
              </a:rPr>
              <a:t> = 101;    </a:t>
            </a:r>
          </a:p>
          <a:p>
            <a:pPr lvl="0" fontAlgn="base">
              <a:spcBef>
                <a:spcPct val="0"/>
              </a:spcBef>
              <a:spcAft>
                <a:spcPct val="0"/>
              </a:spcAft>
              <a:buClrTx/>
              <a:defRPr/>
            </a:pPr>
            <a:r>
              <a:rPr lang="es-MX" sz="1600" b="1" kern="1200" dirty="0">
                <a:solidFill>
                  <a:schemeClr val="tx1"/>
                </a:solidFill>
                <a:latin typeface="Calibri" panose="020F0502020204030204" pitchFamily="34" charset="0"/>
                <a:ea typeface="+mn-ea"/>
                <a:cs typeface="Calibri" panose="020F0502020204030204" pitchFamily="34" charset="0"/>
              </a:rPr>
              <a:t>   /* Se marca con el nombre INSERTA la sentencia que inserta un nuevo departamento. */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SAVEPOINT INSERTA;</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a:t>
            </a:r>
            <a:r>
              <a:rPr lang="es-MX" sz="1600" b="1" kern="1200" dirty="0">
                <a:solidFill>
                  <a:schemeClr val="tx1"/>
                </a:solidFill>
                <a:latin typeface="Calibri" panose="020F0502020204030204" pitchFamily="34" charset="0"/>
                <a:ea typeface="+mn-ea"/>
                <a:cs typeface="Calibri" panose="020F0502020204030204" pitchFamily="34" charset="0"/>
              </a:rPr>
              <a:t>/* Se inserta un nuevo departamento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INSERT INTO </a:t>
            </a:r>
            <a:r>
              <a:rPr lang="es-MX" sz="1600" b="1" kern="1200" dirty="0" err="1">
                <a:solidFill>
                  <a:srgbClr val="C00000"/>
                </a:solidFill>
                <a:latin typeface="Calibri" panose="020F0502020204030204" pitchFamily="34" charset="0"/>
                <a:ea typeface="+mn-ea"/>
                <a:cs typeface="Calibri" panose="020F0502020204030204" pitchFamily="34" charset="0"/>
              </a:rPr>
              <a:t>departments</a:t>
            </a:r>
            <a:endParaRPr lang="es-MX" sz="1600"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VALUES(</a:t>
            </a:r>
            <a:r>
              <a:rPr lang="es-MX" sz="1600" b="1" kern="1200" dirty="0" err="1">
                <a:solidFill>
                  <a:srgbClr val="C00000"/>
                </a:solidFill>
                <a:latin typeface="Calibri" panose="020F0502020204030204" pitchFamily="34" charset="0"/>
                <a:ea typeface="+mn-ea"/>
                <a:cs typeface="Calibri" panose="020F0502020204030204" pitchFamily="34" charset="0"/>
              </a:rPr>
              <a:t>departments_seq.NEXTVAL</a:t>
            </a:r>
            <a:r>
              <a:rPr lang="es-MX" sz="1600" b="1" kern="1200" dirty="0">
                <a:solidFill>
                  <a:srgbClr val="C00000"/>
                </a:solidFill>
                <a:latin typeface="Calibri" panose="020F0502020204030204" pitchFamily="34" charset="0"/>
                <a:ea typeface="+mn-ea"/>
                <a:cs typeface="Calibri" panose="020F0502020204030204" pitchFamily="34" charset="0"/>
              </a:rPr>
              <a:t>, 'DEPTO NUEVO', '110', 1700);</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a:t>
            </a:r>
            <a:r>
              <a:rPr lang="es-MX" sz="1600" b="1" kern="1200" dirty="0">
                <a:solidFill>
                  <a:schemeClr val="tx1"/>
                </a:solidFill>
                <a:latin typeface="Calibri" panose="020F0502020204030204" pitchFamily="34" charset="0"/>
                <a:ea typeface="+mn-ea"/>
                <a:cs typeface="Calibri" panose="020F0502020204030204" pitchFamily="34" charset="0"/>
              </a:rPr>
              <a:t>/* Se realiza ROLLBACK sólo de la sentencia que inserta el nuevo departamento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ROLLBACK TO INSERTA;</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 El COMMIT afecta a las sentencias de actualización y eliminación de filas */</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9540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3335" y="212725"/>
            <a:ext cx="4500582" cy="813000"/>
          </a:xfrm>
        </p:spPr>
        <p:txBody>
          <a:bodyPr/>
          <a:lstStyle/>
          <a:p>
            <a:pPr lvl="0" defTabSz="457200">
              <a:defRPr/>
            </a:pPr>
            <a:r>
              <a:rPr lang="es-CL" sz="2800" b="1" dirty="0">
                <a:solidFill>
                  <a:prstClr val="white"/>
                </a:solidFill>
                <a:latin typeface="Calibri"/>
              </a:rPr>
              <a:t>Cursor SQL</a:t>
            </a:r>
          </a:p>
        </p:txBody>
      </p:sp>
      <p:pic>
        <p:nvPicPr>
          <p:cNvPr id="2" name="Imagen 1">
            <a:extLst>
              <a:ext uri="{FF2B5EF4-FFF2-40B4-BE49-F238E27FC236}">
                <a16:creationId xmlns:a16="http://schemas.microsoft.com/office/drawing/2014/main" id="{B7AC65FA-621C-46C7-B654-552E08AB6C5A}"/>
              </a:ext>
            </a:extLst>
          </p:cNvPr>
          <p:cNvPicPr>
            <a:picLocks noChangeAspect="1"/>
          </p:cNvPicPr>
          <p:nvPr/>
        </p:nvPicPr>
        <p:blipFill>
          <a:blip r:embed="rId3"/>
          <a:stretch>
            <a:fillRect/>
          </a:stretch>
        </p:blipFill>
        <p:spPr>
          <a:xfrm>
            <a:off x="1822465" y="1356721"/>
            <a:ext cx="5499069" cy="4938188"/>
          </a:xfrm>
          <a:prstGeom prst="rect">
            <a:avLst/>
          </a:prstGeom>
        </p:spPr>
      </p:pic>
    </p:spTree>
    <p:extLst>
      <p:ext uri="{BB962C8B-B14F-4D97-AF65-F5344CB8AC3E}">
        <p14:creationId xmlns:p14="http://schemas.microsoft.com/office/powerpoint/2010/main" val="2035468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Atributos de Cursor SQL para Cursores Implícitos</a:t>
            </a:r>
          </a:p>
        </p:txBody>
      </p:sp>
      <p:pic>
        <p:nvPicPr>
          <p:cNvPr id="2" name="Imagen 1">
            <a:extLst>
              <a:ext uri="{FF2B5EF4-FFF2-40B4-BE49-F238E27FC236}">
                <a16:creationId xmlns:a16="http://schemas.microsoft.com/office/drawing/2014/main" id="{8D50AED2-F77E-4CF5-B0FC-7285DE905AFF}"/>
              </a:ext>
            </a:extLst>
          </p:cNvPr>
          <p:cNvPicPr>
            <a:picLocks noChangeAspect="1"/>
          </p:cNvPicPr>
          <p:nvPr/>
        </p:nvPicPr>
        <p:blipFill>
          <a:blip r:embed="rId3"/>
          <a:stretch>
            <a:fillRect/>
          </a:stretch>
        </p:blipFill>
        <p:spPr>
          <a:xfrm>
            <a:off x="1025084" y="1094737"/>
            <a:ext cx="7093832" cy="5633171"/>
          </a:xfrm>
          <a:prstGeom prst="rect">
            <a:avLst/>
          </a:prstGeom>
        </p:spPr>
      </p:pic>
    </p:spTree>
    <p:extLst>
      <p:ext uri="{BB962C8B-B14F-4D97-AF65-F5344CB8AC3E}">
        <p14:creationId xmlns:p14="http://schemas.microsoft.com/office/powerpoint/2010/main" val="293406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Atributos de Cursor SQL para Cursores Implícitos</a:t>
            </a:r>
          </a:p>
        </p:txBody>
      </p:sp>
      <p:sp>
        <p:nvSpPr>
          <p:cNvPr id="4" name="Rectangle 3">
            <a:extLst>
              <a:ext uri="{FF2B5EF4-FFF2-40B4-BE49-F238E27FC236}">
                <a16:creationId xmlns:a16="http://schemas.microsoft.com/office/drawing/2014/main" id="{8BC06143-80AD-4F36-BC4E-26AC4BBC3793}"/>
              </a:ext>
            </a:extLst>
          </p:cNvPr>
          <p:cNvSpPr txBox="1">
            <a:spLocks noChangeArrowheads="1"/>
          </p:cNvSpPr>
          <p:nvPr/>
        </p:nvSpPr>
        <p:spPr bwMode="auto">
          <a:xfrm>
            <a:off x="611188" y="1445731"/>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C9CFB756-5A5C-4BE2-8369-C5CB096DE29D}"/>
              </a:ext>
            </a:extLst>
          </p:cNvPr>
          <p:cNvSpPr txBox="1">
            <a:spLocks noChangeArrowheads="1"/>
          </p:cNvSpPr>
          <p:nvPr/>
        </p:nvSpPr>
        <p:spPr bwMode="auto">
          <a:xfrm>
            <a:off x="1295405" y="1794006"/>
            <a:ext cx="6896817" cy="27546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bIns="0">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v_filas_elim</a:t>
            </a:r>
            <a:r>
              <a:rPr lang="es-MX" sz="1600" b="1" kern="1200" dirty="0">
                <a:solidFill>
                  <a:prstClr val="black"/>
                </a:solidFill>
                <a:latin typeface="Calibri" panose="020F0502020204030204" pitchFamily="34" charset="0"/>
                <a:ea typeface="+mn-ea"/>
                <a:cs typeface="Calibri" panose="020F0502020204030204" pitchFamily="34" charset="0"/>
              </a:rPr>
              <a:t>    VARCHAR2(30);</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v_empno</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empleados.employee_id%TYPE</a:t>
            </a:r>
            <a:r>
              <a:rPr lang="es-MX" sz="1600" b="1" kern="1200" dirty="0">
                <a:solidFill>
                  <a:prstClr val="black"/>
                </a:solidFill>
                <a:latin typeface="Calibri" panose="020F0502020204030204" pitchFamily="34" charset="0"/>
                <a:ea typeface="+mn-ea"/>
                <a:cs typeface="Calibri" panose="020F0502020204030204" pitchFamily="34" charset="0"/>
              </a:rPr>
              <a:t> := 176;</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DELETE FROM  empleados </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WHERE </a:t>
            </a:r>
            <a:r>
              <a:rPr lang="es-MX" sz="1600" b="1" kern="1200" dirty="0" err="1">
                <a:solidFill>
                  <a:prstClr val="black"/>
                </a:solidFill>
                <a:latin typeface="Calibri" panose="020F0502020204030204" pitchFamily="34" charset="0"/>
                <a:ea typeface="+mn-ea"/>
                <a:cs typeface="Calibri" panose="020F0502020204030204" pitchFamily="34" charset="0"/>
              </a:rPr>
              <a:t>employee_id</a:t>
            </a:r>
            <a:r>
              <a:rPr lang="es-MX" sz="1600" b="1" kern="1200" dirty="0">
                <a:solidFill>
                  <a:prstClr val="black"/>
                </a:solidFill>
                <a:latin typeface="Calibri" panose="020F0502020204030204" pitchFamily="34" charset="0"/>
                <a:ea typeface="+mn-ea"/>
                <a:cs typeface="Calibri" panose="020F0502020204030204" pitchFamily="34" charset="0"/>
              </a:rPr>
              <a:t> = </a:t>
            </a:r>
            <a:r>
              <a:rPr lang="es-MX" sz="1600" b="1" kern="1200" dirty="0" err="1">
                <a:solidFill>
                  <a:prstClr val="black"/>
                </a:solidFill>
                <a:latin typeface="Calibri" panose="020F0502020204030204" pitchFamily="34" charset="0"/>
                <a:ea typeface="+mn-ea"/>
                <a:cs typeface="Calibri" panose="020F0502020204030204" pitchFamily="34" charset="0"/>
              </a:rPr>
              <a:t>v_empno</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v_filas_elim</a:t>
            </a:r>
            <a:r>
              <a:rPr lang="es-MX" sz="1600" b="1" kern="1200" dirty="0">
                <a:solidFill>
                  <a:prstClr val="black"/>
                </a:solidFill>
                <a:latin typeface="Calibri" panose="020F0502020204030204" pitchFamily="34" charset="0"/>
                <a:ea typeface="+mn-ea"/>
                <a:cs typeface="Calibri" panose="020F0502020204030204" pitchFamily="34" charset="0"/>
              </a:rPr>
              <a:t> := (</a:t>
            </a:r>
            <a:r>
              <a:rPr lang="es-MX" sz="1600" b="1" kern="1200" dirty="0">
                <a:solidFill>
                  <a:srgbClr val="C00000"/>
                </a:solidFill>
                <a:latin typeface="Calibri" panose="020F0502020204030204" pitchFamily="34" charset="0"/>
                <a:ea typeface="+mn-ea"/>
                <a:cs typeface="Calibri" panose="020F0502020204030204" pitchFamily="34" charset="0"/>
              </a:rPr>
              <a:t>SQL%ROWCOUNT </a:t>
            </a:r>
            <a:r>
              <a:rPr lang="es-MX" sz="1600" b="1" kern="1200" dirty="0">
                <a:solidFill>
                  <a:prstClr val="black"/>
                </a:solidFill>
                <a:latin typeface="Calibri" panose="020F0502020204030204" pitchFamily="34" charset="0"/>
                <a:ea typeface="+mn-ea"/>
                <a:cs typeface="Calibri" panose="020F0502020204030204" pitchFamily="34" charset="0"/>
              </a:rPr>
              <a:t>|| ' fila(s) eliminada(s).');</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DBMS_OUTPUT.PUT_LINE (</a:t>
            </a:r>
            <a:r>
              <a:rPr lang="es-MX" sz="1600" b="1" kern="1200" dirty="0" err="1">
                <a:solidFill>
                  <a:prstClr val="black"/>
                </a:solidFill>
                <a:latin typeface="Calibri" panose="020F0502020204030204" pitchFamily="34" charset="0"/>
                <a:ea typeface="+mn-ea"/>
                <a:cs typeface="Calibri" panose="020F0502020204030204" pitchFamily="34" charset="0"/>
              </a:rPr>
              <a:t>v_filas_elim</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0" name="Imagen 9" descr="Interfaz de usuario gráfica, Texto, Aplicación&#10;&#10;Descripción generada automáticamente">
            <a:extLst>
              <a:ext uri="{FF2B5EF4-FFF2-40B4-BE49-F238E27FC236}">
                <a16:creationId xmlns:a16="http://schemas.microsoft.com/office/drawing/2014/main" id="{4CAF3FAB-AEA6-4459-9917-18F55600B68A}"/>
              </a:ext>
            </a:extLst>
          </p:cNvPr>
          <p:cNvPicPr>
            <a:picLocks noChangeAspect="1"/>
          </p:cNvPicPr>
          <p:nvPr/>
        </p:nvPicPr>
        <p:blipFill>
          <a:blip r:embed="rId3"/>
          <a:stretch>
            <a:fillRect/>
          </a:stretch>
        </p:blipFill>
        <p:spPr>
          <a:xfrm>
            <a:off x="3519744" y="5183583"/>
            <a:ext cx="2104511" cy="886546"/>
          </a:xfrm>
          <a:prstGeom prst="rect">
            <a:avLst/>
          </a:prstGeom>
        </p:spPr>
      </p:pic>
    </p:spTree>
    <p:extLst>
      <p:ext uri="{BB962C8B-B14F-4D97-AF65-F5344CB8AC3E}">
        <p14:creationId xmlns:p14="http://schemas.microsoft.com/office/powerpoint/2010/main" val="2894985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Atributos de Cursor SQL para Cursores Implícitos</a:t>
            </a:r>
          </a:p>
        </p:txBody>
      </p:sp>
      <p:sp>
        <p:nvSpPr>
          <p:cNvPr id="4" name="Rectangle 3">
            <a:extLst>
              <a:ext uri="{FF2B5EF4-FFF2-40B4-BE49-F238E27FC236}">
                <a16:creationId xmlns:a16="http://schemas.microsoft.com/office/drawing/2014/main" id="{8BC06143-80AD-4F36-BC4E-26AC4BBC3793}"/>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C9CFB756-5A5C-4BE2-8369-C5CB096DE29D}"/>
              </a:ext>
            </a:extLst>
          </p:cNvPr>
          <p:cNvSpPr txBox="1">
            <a:spLocks noChangeArrowheads="1"/>
          </p:cNvSpPr>
          <p:nvPr/>
        </p:nvSpPr>
        <p:spPr bwMode="auto">
          <a:xfrm>
            <a:off x="990605" y="1578992"/>
            <a:ext cx="7164383" cy="46012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bIns="0">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a:solidFill>
                  <a:srgbClr val="C00000"/>
                </a:solidFill>
                <a:latin typeface="Calibri" panose="020F0502020204030204" pitchFamily="34" charset="0"/>
                <a:ea typeface="+mn-ea"/>
                <a:cs typeface="Calibri" panose="020F0502020204030204" pitchFamily="34" charset="0"/>
              </a:rPr>
              <a:t>UPDATE empleados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SET </a:t>
            </a:r>
            <a:r>
              <a:rPr lang="es-MX" sz="1600" b="1" kern="1200" dirty="0" err="1">
                <a:solidFill>
                  <a:srgbClr val="C00000"/>
                </a:solidFill>
                <a:latin typeface="Calibri" panose="020F0502020204030204" pitchFamily="34" charset="0"/>
                <a:ea typeface="+mn-ea"/>
                <a:cs typeface="Calibri" panose="020F0502020204030204" pitchFamily="34" charset="0"/>
              </a:rPr>
              <a:t>salary</a:t>
            </a:r>
            <a:r>
              <a:rPr lang="es-MX" sz="1600" b="1" kern="1200" dirty="0">
                <a:solidFill>
                  <a:srgbClr val="C00000"/>
                </a:solidFill>
                <a:latin typeface="Calibri" panose="020F0502020204030204" pitchFamily="34" charset="0"/>
                <a:ea typeface="+mn-ea"/>
                <a:cs typeface="Calibri" panose="020F0502020204030204" pitchFamily="34" charset="0"/>
              </a:rPr>
              <a:t> = </a:t>
            </a:r>
            <a:r>
              <a:rPr lang="es-MX" sz="1600" b="1" kern="1200" dirty="0" err="1">
                <a:solidFill>
                  <a:srgbClr val="C00000"/>
                </a:solidFill>
                <a:latin typeface="Calibri" panose="020F0502020204030204" pitchFamily="34" charset="0"/>
                <a:ea typeface="+mn-ea"/>
                <a:cs typeface="Calibri" panose="020F0502020204030204" pitchFamily="34" charset="0"/>
              </a:rPr>
              <a:t>salary</a:t>
            </a:r>
            <a:r>
              <a:rPr lang="es-MX" sz="1600" b="1" kern="1200" dirty="0">
                <a:solidFill>
                  <a:srgbClr val="C00000"/>
                </a:solidFill>
                <a:latin typeface="Calibri" panose="020F0502020204030204" pitchFamily="34" charset="0"/>
                <a:ea typeface="+mn-ea"/>
                <a:cs typeface="Calibri" panose="020F0502020204030204" pitchFamily="34" charset="0"/>
              </a:rPr>
              <a:t> + (</a:t>
            </a:r>
            <a:r>
              <a:rPr lang="es-MX" sz="1600" b="1" kern="1200" dirty="0" err="1">
                <a:solidFill>
                  <a:srgbClr val="C00000"/>
                </a:solidFill>
                <a:latin typeface="Calibri" panose="020F0502020204030204" pitchFamily="34" charset="0"/>
                <a:ea typeface="+mn-ea"/>
                <a:cs typeface="Calibri" panose="020F0502020204030204" pitchFamily="34" charset="0"/>
              </a:rPr>
              <a:t>salary</a:t>
            </a:r>
            <a:r>
              <a:rPr lang="es-MX" sz="1600" b="1" kern="1200" dirty="0">
                <a:solidFill>
                  <a:srgbClr val="C00000"/>
                </a:solidFill>
                <a:latin typeface="Calibri" panose="020F0502020204030204" pitchFamily="34" charset="0"/>
                <a:ea typeface="+mn-ea"/>
                <a:cs typeface="Calibri" panose="020F0502020204030204" pitchFamily="34" charset="0"/>
              </a:rPr>
              <a:t> * NVL(commission_pct,0))</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WHERE </a:t>
            </a:r>
            <a:r>
              <a:rPr lang="es-MX" sz="1600" b="1" kern="1200" dirty="0" err="1">
                <a:solidFill>
                  <a:srgbClr val="C00000"/>
                </a:solidFill>
                <a:latin typeface="Calibri" panose="020F0502020204030204" pitchFamily="34" charset="0"/>
                <a:ea typeface="+mn-ea"/>
                <a:cs typeface="Calibri" panose="020F0502020204030204" pitchFamily="34" charset="0"/>
              </a:rPr>
              <a:t>salary</a:t>
            </a:r>
            <a:r>
              <a:rPr lang="es-MX" sz="1600" b="1" kern="1200" dirty="0">
                <a:solidFill>
                  <a:srgbClr val="C00000"/>
                </a:solidFill>
                <a:latin typeface="Calibri" panose="020F0502020204030204" pitchFamily="34" charset="0"/>
                <a:ea typeface="+mn-ea"/>
                <a:cs typeface="Calibri" panose="020F0502020204030204" pitchFamily="34" charset="0"/>
              </a:rPr>
              <a:t> &lt; 1000;</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IF SQL%FOUND THEN</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DBMS_OUTPUT.PUT_LINE ('Se actualizaron ' || SQL%ROWCOUNT || ' filas');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ELSE</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DBMS_OUTPUT.PUT_LINE('No se actualizaron filas');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a:solidFill>
                  <a:srgbClr val="0000DE"/>
                </a:solidFill>
                <a:latin typeface="Calibri" panose="020F0502020204030204" pitchFamily="34" charset="0"/>
                <a:ea typeface="+mn-ea"/>
                <a:cs typeface="Calibri" panose="020F0502020204030204" pitchFamily="34" charset="0"/>
              </a:rPr>
              <a:t>DELETE FROM empleados</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WHERE </a:t>
            </a:r>
            <a:r>
              <a:rPr lang="es-MX" sz="1600" b="1" kern="1200" dirty="0" err="1">
                <a:solidFill>
                  <a:srgbClr val="0000DE"/>
                </a:solidFill>
                <a:latin typeface="Calibri" panose="020F0502020204030204" pitchFamily="34" charset="0"/>
                <a:ea typeface="+mn-ea"/>
                <a:cs typeface="Calibri" panose="020F0502020204030204" pitchFamily="34" charset="0"/>
              </a:rPr>
              <a:t>salary</a:t>
            </a:r>
            <a:r>
              <a:rPr lang="es-MX" sz="1600" b="1" kern="1200" dirty="0">
                <a:solidFill>
                  <a:srgbClr val="0000DE"/>
                </a:solidFill>
                <a:latin typeface="Calibri" panose="020F0502020204030204" pitchFamily="34" charset="0"/>
                <a:ea typeface="+mn-ea"/>
                <a:cs typeface="Calibri" panose="020F0502020204030204" pitchFamily="34" charset="0"/>
              </a:rPr>
              <a:t> &lt; 5000;</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IF SQL%NOTFOUND THEN</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DBMS_OUTPUT.PUT_LINE('No se eliminaron filas');</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ELSE</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DBMS_OUTPUT.PUT_LINE ('Se eliminaron ' || SQL%ROWCOUNT || ' filas');</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600" b="1" kern="1200" dirty="0">
                <a:solidFill>
                  <a:schemeClr val="tx1"/>
                </a:solidFill>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END;</a:t>
            </a: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9" name="Imagen 8" descr="Interfaz de usuario gráfica, Texto, Aplicación&#10;&#10;Descripción generada automáticamente">
            <a:extLst>
              <a:ext uri="{FF2B5EF4-FFF2-40B4-BE49-F238E27FC236}">
                <a16:creationId xmlns:a16="http://schemas.microsoft.com/office/drawing/2014/main" id="{07C43FE8-E80E-48FE-851E-3436161AD638}"/>
              </a:ext>
            </a:extLst>
          </p:cNvPr>
          <p:cNvPicPr>
            <a:picLocks noChangeAspect="1"/>
          </p:cNvPicPr>
          <p:nvPr/>
        </p:nvPicPr>
        <p:blipFill>
          <a:blip r:embed="rId3"/>
          <a:stretch>
            <a:fillRect/>
          </a:stretch>
        </p:blipFill>
        <p:spPr>
          <a:xfrm>
            <a:off x="5902596" y="1664532"/>
            <a:ext cx="2117429" cy="1062899"/>
          </a:xfrm>
          <a:prstGeom prst="rect">
            <a:avLst/>
          </a:prstGeom>
        </p:spPr>
      </p:pic>
    </p:spTree>
    <p:extLst>
      <p:ext uri="{BB962C8B-B14F-4D97-AF65-F5344CB8AC3E}">
        <p14:creationId xmlns:p14="http://schemas.microsoft.com/office/powerpoint/2010/main" val="1202815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1"/>
            <a:ext cx="5995800" cy="1509917"/>
          </a:xfrm>
        </p:spPr>
        <p:txBody>
          <a:bodyPr anchor="ctr" anchorCtr="0"/>
          <a:lstStyle/>
          <a:p>
            <a:r>
              <a:rPr lang="es-ES_tradnl" sz="4800" b="1" dirty="0"/>
              <a:t>Funciones SQL en PL/SQL</a:t>
            </a:r>
          </a:p>
        </p:txBody>
      </p:sp>
    </p:spTree>
    <p:extLst>
      <p:ext uri="{BB962C8B-B14F-4D97-AF65-F5344CB8AC3E}">
        <p14:creationId xmlns:p14="http://schemas.microsoft.com/office/powerpoint/2010/main" val="1679846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Funciones SQL para usar en Sentencias PL/SQL y SQL</a:t>
            </a:r>
          </a:p>
        </p:txBody>
      </p:sp>
      <p:pic>
        <p:nvPicPr>
          <p:cNvPr id="6" name="Imagen 5">
            <a:extLst>
              <a:ext uri="{FF2B5EF4-FFF2-40B4-BE49-F238E27FC236}">
                <a16:creationId xmlns:a16="http://schemas.microsoft.com/office/drawing/2014/main" id="{7B40D3A4-7914-4F68-8D34-79A930A52E39}"/>
              </a:ext>
            </a:extLst>
          </p:cNvPr>
          <p:cNvPicPr>
            <a:picLocks noChangeAspect="1"/>
          </p:cNvPicPr>
          <p:nvPr/>
        </p:nvPicPr>
        <p:blipFill>
          <a:blip r:embed="rId3"/>
          <a:stretch>
            <a:fillRect/>
          </a:stretch>
        </p:blipFill>
        <p:spPr>
          <a:xfrm>
            <a:off x="1346289" y="1063825"/>
            <a:ext cx="6451422" cy="5424685"/>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Funciones SQL para usar en Sentencias PL/SQL y SQL</a:t>
            </a:r>
          </a:p>
        </p:txBody>
      </p:sp>
      <p:pic>
        <p:nvPicPr>
          <p:cNvPr id="2" name="Imagen 1">
            <a:extLst>
              <a:ext uri="{FF2B5EF4-FFF2-40B4-BE49-F238E27FC236}">
                <a16:creationId xmlns:a16="http://schemas.microsoft.com/office/drawing/2014/main" id="{6F14C517-D499-4671-B99F-42B02F6F6919}"/>
              </a:ext>
            </a:extLst>
          </p:cNvPr>
          <p:cNvPicPr>
            <a:picLocks noChangeAspect="1"/>
          </p:cNvPicPr>
          <p:nvPr/>
        </p:nvPicPr>
        <p:blipFill>
          <a:blip r:embed="rId3"/>
          <a:stretch>
            <a:fillRect/>
          </a:stretch>
        </p:blipFill>
        <p:spPr>
          <a:xfrm>
            <a:off x="0" y="1419642"/>
            <a:ext cx="9144000" cy="4348916"/>
          </a:xfrm>
          <a:prstGeom prst="rect">
            <a:avLst/>
          </a:prstGeom>
        </p:spPr>
      </p:pic>
    </p:spTree>
    <p:extLst>
      <p:ext uri="{BB962C8B-B14F-4D97-AF65-F5344CB8AC3E}">
        <p14:creationId xmlns:p14="http://schemas.microsoft.com/office/powerpoint/2010/main" val="1751251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Funciones SQL para usar en Sentencias PL/SQL y SQL</a:t>
            </a:r>
          </a:p>
        </p:txBody>
      </p:sp>
      <p:sp>
        <p:nvSpPr>
          <p:cNvPr id="4" name="Rectangle 3">
            <a:extLst>
              <a:ext uri="{FF2B5EF4-FFF2-40B4-BE49-F238E27FC236}">
                <a16:creationId xmlns:a16="http://schemas.microsoft.com/office/drawing/2014/main" id="{054E54CC-AE01-4D42-956B-DFCBC0AF040A}"/>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DFEFDF23-C804-4776-8D87-D7180C895866}"/>
              </a:ext>
            </a:extLst>
          </p:cNvPr>
          <p:cNvSpPr txBox="1">
            <a:spLocks noChangeArrowheads="1"/>
          </p:cNvSpPr>
          <p:nvPr/>
        </p:nvSpPr>
        <p:spPr bwMode="auto">
          <a:xfrm>
            <a:off x="571505" y="1566292"/>
            <a:ext cx="8064495" cy="27546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bIns="0">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v_sal_prom</a:t>
            </a:r>
            <a:r>
              <a:rPr lang="es-MX" sz="1600" b="1" kern="1200" dirty="0">
                <a:solidFill>
                  <a:prstClr val="black"/>
                </a:solidFill>
                <a:latin typeface="Calibri" panose="020F0502020204030204" pitchFamily="34" charset="0"/>
                <a:ea typeface="+mn-ea"/>
                <a:cs typeface="Calibri" panose="020F0502020204030204" pitchFamily="34" charset="0"/>
              </a:rPr>
              <a:t>      PLS_INTEGER := 0;</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v_sal_mayor</a:t>
            </a:r>
            <a:r>
              <a:rPr lang="es-MX" sz="1600" b="1" kern="1200" dirty="0">
                <a:solidFill>
                  <a:prstClr val="black"/>
                </a:solidFill>
                <a:latin typeface="Calibri" panose="020F0502020204030204" pitchFamily="34" charset="0"/>
                <a:ea typeface="+mn-ea"/>
                <a:cs typeface="Calibri" panose="020F0502020204030204" pitchFamily="34" charset="0"/>
              </a:rPr>
              <a:t>    NUMBER(8) := 0;</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SELECT </a:t>
            </a:r>
            <a:r>
              <a:rPr lang="es-MX" sz="1600" b="1" kern="1200" dirty="0">
                <a:solidFill>
                  <a:srgbClr val="C00000"/>
                </a:solidFill>
                <a:latin typeface="Calibri" panose="020F0502020204030204" pitchFamily="34" charset="0"/>
                <a:ea typeface="+mn-ea"/>
                <a:cs typeface="Calibri" panose="020F0502020204030204" pitchFamily="34" charset="0"/>
              </a:rPr>
              <a:t>ROUND</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a:solidFill>
                  <a:srgbClr val="0000DE"/>
                </a:solidFill>
                <a:latin typeface="Calibri" panose="020F0502020204030204" pitchFamily="34" charset="0"/>
                <a:ea typeface="+mn-ea"/>
                <a:cs typeface="Calibri" panose="020F0502020204030204" pitchFamily="34" charset="0"/>
              </a:rPr>
              <a:t>AVG</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prstClr val="black"/>
                </a:solidFill>
                <a:latin typeface="Calibri" panose="020F0502020204030204" pitchFamily="34" charset="0"/>
                <a:ea typeface="+mn-ea"/>
                <a:cs typeface="Calibri" panose="020F0502020204030204" pitchFamily="34" charset="0"/>
              </a:rPr>
              <a:t>salary</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a:solidFill>
                  <a:srgbClr val="008000"/>
                </a:solidFill>
                <a:latin typeface="Calibri" panose="020F0502020204030204" pitchFamily="34" charset="0"/>
                <a:ea typeface="+mn-ea"/>
                <a:cs typeface="Calibri" panose="020F0502020204030204" pitchFamily="34" charset="0"/>
              </a:rPr>
              <a:t>MAX</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prstClr val="black"/>
                </a:solidFill>
                <a:latin typeface="Calibri" panose="020F0502020204030204" pitchFamily="34" charset="0"/>
                <a:ea typeface="+mn-ea"/>
                <a:cs typeface="Calibri" panose="020F0502020204030204" pitchFamily="34" charset="0"/>
              </a:rPr>
              <a:t>salary</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INTO </a:t>
            </a:r>
            <a:r>
              <a:rPr lang="es-MX" sz="1600" b="1" kern="1200" dirty="0" err="1">
                <a:solidFill>
                  <a:prstClr val="black"/>
                </a:solidFill>
                <a:latin typeface="Calibri" panose="020F0502020204030204" pitchFamily="34" charset="0"/>
                <a:ea typeface="+mn-ea"/>
                <a:cs typeface="Calibri" panose="020F0502020204030204" pitchFamily="34" charset="0"/>
              </a:rPr>
              <a:t>v_sal_prom</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v_sal_mayor</a:t>
            </a: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DBMS_OUTPUT.PUT_LINE('Salario promedio es: ' || </a:t>
            </a:r>
            <a:r>
              <a:rPr lang="es-MX" sz="1600" b="1" kern="1200" dirty="0">
                <a:solidFill>
                  <a:srgbClr val="990099"/>
                </a:solidFill>
                <a:latin typeface="Calibri" panose="020F0502020204030204" pitchFamily="34" charset="0"/>
                <a:ea typeface="+mn-ea"/>
                <a:cs typeface="Calibri" panose="020F0502020204030204" pitchFamily="34" charset="0"/>
              </a:rPr>
              <a:t>TO_CHAR</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prstClr val="black"/>
                </a:solidFill>
                <a:latin typeface="Calibri" panose="020F0502020204030204" pitchFamily="34" charset="0"/>
                <a:ea typeface="+mn-ea"/>
                <a:cs typeface="Calibri" panose="020F0502020204030204" pitchFamily="34" charset="0"/>
              </a:rPr>
              <a:t>v_sal_prom</a:t>
            </a:r>
            <a:r>
              <a:rPr lang="es-MX" sz="1600" b="1" kern="1200" dirty="0">
                <a:solidFill>
                  <a:prstClr val="black"/>
                </a:solidFill>
                <a:latin typeface="Calibri" panose="020F0502020204030204" pitchFamily="34" charset="0"/>
                <a:ea typeface="+mn-ea"/>
                <a:cs typeface="Calibri" panose="020F0502020204030204" pitchFamily="34" charset="0"/>
              </a:rPr>
              <a:t>, '$9,999'));</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DBMS_OUTPUT.PUT_LINE('Salario mayor es: ' || </a:t>
            </a:r>
            <a:r>
              <a:rPr lang="es-MX" sz="1600" b="1" kern="1200" dirty="0">
                <a:solidFill>
                  <a:srgbClr val="7030A0"/>
                </a:solidFill>
                <a:latin typeface="Calibri" panose="020F0502020204030204" pitchFamily="34" charset="0"/>
                <a:ea typeface="+mn-ea"/>
                <a:cs typeface="Calibri" panose="020F0502020204030204" pitchFamily="34" charset="0"/>
              </a:rPr>
              <a:t>TO_CHAR</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prstClr val="black"/>
                </a:solidFill>
                <a:latin typeface="Calibri" panose="020F0502020204030204" pitchFamily="34" charset="0"/>
                <a:ea typeface="+mn-ea"/>
                <a:cs typeface="Calibri" panose="020F0502020204030204" pitchFamily="34" charset="0"/>
              </a:rPr>
              <a:t>v_sal_mayor</a:t>
            </a:r>
            <a:r>
              <a:rPr lang="es-MX" sz="1600" b="1" kern="1200" dirty="0">
                <a:solidFill>
                  <a:prstClr val="black"/>
                </a:solidFill>
                <a:latin typeface="Calibri" panose="020F0502020204030204" pitchFamily="34" charset="0"/>
                <a:ea typeface="+mn-ea"/>
                <a:cs typeface="Calibri" panose="020F0502020204030204" pitchFamily="34" charset="0"/>
              </a:rPr>
              <a:t>, '$99,999'));  </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p:txBody>
      </p:sp>
      <p:pic>
        <p:nvPicPr>
          <p:cNvPr id="5" name="Imagen 4">
            <a:extLst>
              <a:ext uri="{FF2B5EF4-FFF2-40B4-BE49-F238E27FC236}">
                <a16:creationId xmlns:a16="http://schemas.microsoft.com/office/drawing/2014/main" id="{A0CE0401-4356-4791-86CC-BF0ABA40588C}"/>
              </a:ext>
            </a:extLst>
          </p:cNvPr>
          <p:cNvPicPr>
            <a:picLocks noChangeAspect="1"/>
          </p:cNvPicPr>
          <p:nvPr/>
        </p:nvPicPr>
        <p:blipFill>
          <a:blip r:embed="rId3"/>
          <a:stretch>
            <a:fillRect/>
          </a:stretch>
        </p:blipFill>
        <p:spPr>
          <a:xfrm>
            <a:off x="3154535" y="4443491"/>
            <a:ext cx="2331865" cy="1053359"/>
          </a:xfrm>
          <a:prstGeom prst="rect">
            <a:avLst/>
          </a:prstGeom>
        </p:spPr>
      </p:pic>
    </p:spTree>
    <p:extLst>
      <p:ext uri="{BB962C8B-B14F-4D97-AF65-F5344CB8AC3E}">
        <p14:creationId xmlns:p14="http://schemas.microsoft.com/office/powerpoint/2010/main" val="1806488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Funciones SQL para usar en Sentencias PL/SQL y SQL</a:t>
            </a:r>
          </a:p>
        </p:txBody>
      </p:sp>
      <p:sp>
        <p:nvSpPr>
          <p:cNvPr id="4" name="Rectangle 3">
            <a:extLst>
              <a:ext uri="{FF2B5EF4-FFF2-40B4-BE49-F238E27FC236}">
                <a16:creationId xmlns:a16="http://schemas.microsoft.com/office/drawing/2014/main" id="{054E54CC-AE01-4D42-956B-DFCBC0AF040A}"/>
              </a:ext>
            </a:extLst>
          </p:cNvPr>
          <p:cNvSpPr txBox="1">
            <a:spLocks noChangeArrowheads="1"/>
          </p:cNvSpPr>
          <p:nvPr/>
        </p:nvSpPr>
        <p:spPr bwMode="auto">
          <a:xfrm>
            <a:off x="611188" y="113041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DFEFDF23-C804-4776-8D87-D7180C895866}"/>
              </a:ext>
            </a:extLst>
          </p:cNvPr>
          <p:cNvSpPr txBox="1">
            <a:spLocks noChangeArrowheads="1"/>
          </p:cNvSpPr>
          <p:nvPr/>
        </p:nvSpPr>
        <p:spPr bwMode="auto">
          <a:xfrm>
            <a:off x="215905" y="1455933"/>
            <a:ext cx="8737595" cy="533992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bIns="0">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err="1">
                <a:solidFill>
                  <a:prstClr val="black"/>
                </a:solidFill>
                <a:latin typeface="Calibri" panose="020F0502020204030204" pitchFamily="34" charset="0"/>
                <a:ea typeface="+mn-ea"/>
                <a:cs typeface="Calibri" panose="020F0502020204030204" pitchFamily="34" charset="0"/>
              </a:rPr>
              <a:t>v_apell</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EMPLEADOS.last_name%TYPE</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v_nombre   </a:t>
            </a:r>
            <a:r>
              <a:rPr lang="es-MX" sz="1600" b="1" kern="1200" dirty="0" err="1">
                <a:solidFill>
                  <a:prstClr val="black"/>
                </a:solidFill>
                <a:latin typeface="Calibri" panose="020F0502020204030204" pitchFamily="34" charset="0"/>
                <a:ea typeface="+mn-ea"/>
                <a:cs typeface="Calibri" panose="020F0502020204030204" pitchFamily="34" charset="0"/>
              </a:rPr>
              <a:t>EMPLEADOS.first_name%TYPE</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err="1">
                <a:solidFill>
                  <a:prstClr val="black"/>
                </a:solidFill>
                <a:latin typeface="Calibri" panose="020F0502020204030204" pitchFamily="34" charset="0"/>
                <a:ea typeface="+mn-ea"/>
                <a:cs typeface="Calibri" panose="020F0502020204030204" pitchFamily="34" charset="0"/>
              </a:rPr>
              <a:t>v_comision</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EMPLEADOS.commission_pct%TYPE</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err="1">
                <a:solidFill>
                  <a:prstClr val="black"/>
                </a:solidFill>
                <a:latin typeface="Calibri" panose="020F0502020204030204" pitchFamily="34" charset="0"/>
                <a:ea typeface="+mn-ea"/>
                <a:cs typeface="Calibri" panose="020F0502020204030204" pitchFamily="34" charset="0"/>
              </a:rPr>
              <a:t>v_salario</a:t>
            </a:r>
            <a:r>
              <a:rPr lang="es-MX" sz="1600" b="1" kern="1200" dirty="0">
                <a:solidFill>
                  <a:prstClr val="black"/>
                </a:solidFill>
                <a:latin typeface="Calibri" panose="020F0502020204030204" pitchFamily="34" charset="0"/>
                <a:ea typeface="+mn-ea"/>
                <a:cs typeface="Calibri" panose="020F0502020204030204" pitchFamily="34" charset="0"/>
              </a:rPr>
              <a:t>  NUMBER(6);</a:t>
            </a:r>
          </a:p>
          <a:p>
            <a:pPr lvl="0" fontAlgn="base">
              <a:spcBef>
                <a:spcPct val="0"/>
              </a:spcBef>
              <a:spcAft>
                <a:spcPct val="0"/>
              </a:spcAft>
              <a:buClrTx/>
              <a:defRPr/>
            </a:pPr>
            <a:r>
              <a:rPr lang="es-MX" sz="1600" b="1" kern="1200" dirty="0" err="1">
                <a:solidFill>
                  <a:prstClr val="black"/>
                </a:solidFill>
                <a:latin typeface="Calibri" panose="020F0502020204030204" pitchFamily="34" charset="0"/>
                <a:ea typeface="+mn-ea"/>
                <a:cs typeface="Calibri" panose="020F0502020204030204" pitchFamily="34" charset="0"/>
              </a:rPr>
              <a:t>v_id_emp</a:t>
            </a:r>
            <a:r>
              <a:rPr lang="es-MX" sz="1600" b="1" kern="1200" dirty="0">
                <a:solidFill>
                  <a:prstClr val="black"/>
                </a:solidFill>
                <a:latin typeface="Calibri" panose="020F0502020204030204" pitchFamily="34" charset="0"/>
                <a:ea typeface="+mn-ea"/>
                <a:cs typeface="Calibri" panose="020F0502020204030204" pitchFamily="34" charset="0"/>
              </a:rPr>
              <a:t> NUMBER(3):=110;</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SELECT </a:t>
            </a:r>
            <a:r>
              <a:rPr lang="es-MX" sz="1600" b="1" kern="1200" dirty="0" err="1">
                <a:solidFill>
                  <a:prstClr val="black"/>
                </a:solidFill>
                <a:latin typeface="Calibri" panose="020F0502020204030204" pitchFamily="34" charset="0"/>
                <a:ea typeface="+mn-ea"/>
                <a:cs typeface="Calibri" panose="020F0502020204030204" pitchFamily="34" charset="0"/>
              </a:rPr>
              <a:t>last_name</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a:solidFill>
                  <a:srgbClr val="C00000"/>
                </a:solidFill>
                <a:latin typeface="Calibri" panose="020F0502020204030204" pitchFamily="34" charset="0"/>
                <a:ea typeface="+mn-ea"/>
                <a:cs typeface="Calibri" panose="020F0502020204030204" pitchFamily="34" charset="0"/>
              </a:rPr>
              <a:t>UPPER</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prstClr val="black"/>
                </a:solidFill>
                <a:latin typeface="Calibri" panose="020F0502020204030204" pitchFamily="34" charset="0"/>
                <a:ea typeface="+mn-ea"/>
                <a:cs typeface="Calibri" panose="020F0502020204030204" pitchFamily="34" charset="0"/>
              </a:rPr>
              <a:t>first_name</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commission_pct</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salary</a:t>
            </a: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INTO </a:t>
            </a:r>
            <a:r>
              <a:rPr lang="es-MX" sz="1600" b="1" kern="1200" dirty="0" err="1">
                <a:solidFill>
                  <a:prstClr val="black"/>
                </a:solidFill>
                <a:latin typeface="Calibri" panose="020F0502020204030204" pitchFamily="34" charset="0"/>
                <a:ea typeface="+mn-ea"/>
                <a:cs typeface="Calibri" panose="020F0502020204030204" pitchFamily="34" charset="0"/>
              </a:rPr>
              <a:t>v_apell</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v_nombre</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v_comision</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v_salario</a:t>
            </a: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WHERE </a:t>
            </a:r>
            <a:r>
              <a:rPr lang="es-MX" sz="1600" b="1" kern="1200" dirty="0" err="1">
                <a:solidFill>
                  <a:prstClr val="black"/>
                </a:solidFill>
                <a:latin typeface="Calibri" panose="020F0502020204030204" pitchFamily="34" charset="0"/>
                <a:ea typeface="+mn-ea"/>
                <a:cs typeface="Calibri" panose="020F0502020204030204" pitchFamily="34" charset="0"/>
              </a:rPr>
              <a:t>employee_id</a:t>
            </a:r>
            <a:r>
              <a:rPr lang="es-MX" sz="1600" b="1" kern="1200" dirty="0">
                <a:solidFill>
                  <a:prstClr val="black"/>
                </a:solidFill>
                <a:latin typeface="Calibri" panose="020F0502020204030204" pitchFamily="34" charset="0"/>
                <a:ea typeface="+mn-ea"/>
                <a:cs typeface="Calibri" panose="020F0502020204030204" pitchFamily="34" charset="0"/>
              </a:rPr>
              <a:t> = </a:t>
            </a:r>
            <a:r>
              <a:rPr lang="es-MX" sz="1600" b="1" kern="1200" dirty="0" err="1">
                <a:solidFill>
                  <a:prstClr val="black"/>
                </a:solidFill>
                <a:latin typeface="Calibri" panose="020F0502020204030204" pitchFamily="34" charset="0"/>
                <a:ea typeface="+mn-ea"/>
                <a:cs typeface="Calibri" panose="020F0502020204030204" pitchFamily="34" charset="0"/>
              </a:rPr>
              <a:t>v_id_emp</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IF </a:t>
            </a:r>
            <a:r>
              <a:rPr lang="es-MX" sz="1600" b="1" kern="1200" dirty="0">
                <a:solidFill>
                  <a:srgbClr val="0000DE"/>
                </a:solidFill>
                <a:latin typeface="Calibri" panose="020F0502020204030204" pitchFamily="34" charset="0"/>
                <a:ea typeface="+mn-ea"/>
                <a:cs typeface="Calibri" panose="020F0502020204030204" pitchFamily="34" charset="0"/>
              </a:rPr>
              <a:t>NVL</a:t>
            </a:r>
            <a:r>
              <a:rPr lang="es-MX" sz="1600" b="1" kern="1200" dirty="0">
                <a:solidFill>
                  <a:prstClr val="black"/>
                </a:solidFill>
                <a:latin typeface="Calibri" panose="020F0502020204030204" pitchFamily="34" charset="0"/>
                <a:ea typeface="+mn-ea"/>
                <a:cs typeface="Calibri" panose="020F0502020204030204" pitchFamily="34" charset="0"/>
              </a:rPr>
              <a:t>(v_comision,0)=0 AND </a:t>
            </a:r>
            <a:r>
              <a:rPr lang="es-MX" sz="1600" b="1" kern="1200" dirty="0" err="1">
                <a:solidFill>
                  <a:prstClr val="black"/>
                </a:solidFill>
                <a:latin typeface="Calibri" panose="020F0502020204030204" pitchFamily="34" charset="0"/>
                <a:ea typeface="+mn-ea"/>
                <a:cs typeface="Calibri" panose="020F0502020204030204" pitchFamily="34" charset="0"/>
              </a:rPr>
              <a:t>v_salario</a:t>
            </a:r>
            <a:r>
              <a:rPr lang="es-MX" sz="1600" b="1" kern="1200" dirty="0">
                <a:solidFill>
                  <a:prstClr val="black"/>
                </a:solidFill>
                <a:latin typeface="Calibri" panose="020F0502020204030204" pitchFamily="34" charset="0"/>
                <a:ea typeface="+mn-ea"/>
                <a:cs typeface="Calibri" panose="020F0502020204030204" pitchFamily="34" charset="0"/>
              </a:rPr>
              <a:t> &lt; 5000 THEN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UPDATE empleados</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SET </a:t>
            </a:r>
            <a:r>
              <a:rPr lang="es-MX" sz="1600" b="1" kern="1200" dirty="0" err="1">
                <a:solidFill>
                  <a:prstClr val="black"/>
                </a:solidFill>
                <a:latin typeface="Calibri" panose="020F0502020204030204" pitchFamily="34" charset="0"/>
                <a:ea typeface="+mn-ea"/>
                <a:cs typeface="Calibri" panose="020F0502020204030204" pitchFamily="34" charset="0"/>
              </a:rPr>
              <a:t>salary</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prstClr val="black"/>
                </a:solidFill>
                <a:latin typeface="Calibri" panose="020F0502020204030204" pitchFamily="34" charset="0"/>
                <a:ea typeface="+mn-ea"/>
                <a:cs typeface="Calibri" panose="020F0502020204030204" pitchFamily="34" charset="0"/>
              </a:rPr>
              <a:t>salary</a:t>
            </a:r>
            <a:r>
              <a:rPr lang="es-MX" sz="1600" b="1" kern="1200" dirty="0">
                <a:solidFill>
                  <a:prstClr val="black"/>
                </a:solidFill>
                <a:latin typeface="Calibri" panose="020F0502020204030204" pitchFamily="34" charset="0"/>
                <a:ea typeface="+mn-ea"/>
                <a:cs typeface="Calibri" panose="020F0502020204030204" pitchFamily="34" charset="0"/>
              </a:rPr>
              <a:t>*1-25</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WHERE employee_id=v_id_emp;</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DBMS_OUTPUT.PUT_LINE('Se aumentó el salario del empleado ' || </a:t>
            </a:r>
            <a:r>
              <a:rPr lang="es-MX" sz="1600" b="1" kern="1200" dirty="0" err="1">
                <a:solidFill>
                  <a:prstClr val="black"/>
                </a:solidFill>
                <a:latin typeface="Calibri" panose="020F0502020204030204" pitchFamily="34" charset="0"/>
                <a:ea typeface="+mn-ea"/>
                <a:cs typeface="Calibri" panose="020F0502020204030204" pitchFamily="34" charset="0"/>
              </a:rPr>
              <a:t>v_nombre</a:t>
            </a:r>
            <a:r>
              <a:rPr lang="es-MX" sz="1600" b="1" kern="1200" dirty="0">
                <a:solidFill>
                  <a:prstClr val="black"/>
                </a:solidFill>
                <a:latin typeface="Calibri" panose="020F0502020204030204" pitchFamily="34" charset="0"/>
                <a:ea typeface="+mn-ea"/>
                <a:cs typeface="Calibri" panose="020F0502020204030204" pitchFamily="34" charset="0"/>
              </a:rPr>
              <a:t> || ' ' || </a:t>
            </a:r>
            <a:r>
              <a:rPr lang="es-MX" sz="1600" b="1" kern="1200" dirty="0" err="1">
                <a:solidFill>
                  <a:prstClr val="black"/>
                </a:solidFill>
                <a:latin typeface="Calibri" panose="020F0502020204030204" pitchFamily="34" charset="0"/>
                <a:ea typeface="+mn-ea"/>
                <a:cs typeface="Calibri" panose="020F0502020204030204" pitchFamily="34" charset="0"/>
              </a:rPr>
              <a:t>v_apell</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ELSE</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DBMS_OUTPUT.PUT_LINE('No se actualizó el salario del empleado ' || </a:t>
            </a:r>
            <a:r>
              <a:rPr lang="es-MX" sz="1600" b="1" kern="1200" dirty="0" err="1">
                <a:solidFill>
                  <a:prstClr val="black"/>
                </a:solidFill>
                <a:latin typeface="Calibri" panose="020F0502020204030204" pitchFamily="34" charset="0"/>
                <a:ea typeface="+mn-ea"/>
                <a:cs typeface="Calibri" panose="020F0502020204030204" pitchFamily="34" charset="0"/>
              </a:rPr>
              <a:t>v_nombre</a:t>
            </a:r>
            <a:r>
              <a:rPr lang="es-MX" sz="1600" b="1" kern="1200" dirty="0">
                <a:solidFill>
                  <a:prstClr val="black"/>
                </a:solidFill>
                <a:latin typeface="Calibri" panose="020F0502020204030204" pitchFamily="34" charset="0"/>
                <a:ea typeface="+mn-ea"/>
                <a:cs typeface="Calibri" panose="020F0502020204030204" pitchFamily="34" charset="0"/>
              </a:rPr>
              <a:t> || ' ' || </a:t>
            </a:r>
            <a:r>
              <a:rPr lang="es-MX" sz="1600" b="1" kern="1200" dirty="0" err="1">
                <a:solidFill>
                  <a:prstClr val="black"/>
                </a:solidFill>
                <a:latin typeface="Calibri" panose="020F0502020204030204" pitchFamily="34" charset="0"/>
                <a:ea typeface="+mn-ea"/>
                <a:cs typeface="Calibri" panose="020F0502020204030204" pitchFamily="34" charset="0"/>
              </a:rPr>
              <a:t>v_apell</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END;</a:t>
            </a:r>
            <a:endParaRPr kumimoji="0" lang="es-MX"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5" name="Imagen 4" descr="Interfaz de usuario gráfica, Texto, Aplicación&#10;&#10;Descripción generada automáticamente">
            <a:extLst>
              <a:ext uri="{FF2B5EF4-FFF2-40B4-BE49-F238E27FC236}">
                <a16:creationId xmlns:a16="http://schemas.microsoft.com/office/drawing/2014/main" id="{4EB4F77D-512B-4F2B-BDF3-25A596A6C2B5}"/>
              </a:ext>
            </a:extLst>
          </p:cNvPr>
          <p:cNvPicPr>
            <a:picLocks noChangeAspect="1"/>
          </p:cNvPicPr>
          <p:nvPr/>
        </p:nvPicPr>
        <p:blipFill>
          <a:blip r:embed="rId3"/>
          <a:stretch>
            <a:fillRect/>
          </a:stretch>
        </p:blipFill>
        <p:spPr>
          <a:xfrm>
            <a:off x="4713254" y="1646172"/>
            <a:ext cx="4104479" cy="835354"/>
          </a:xfrm>
          <a:prstGeom prst="rect">
            <a:avLst/>
          </a:prstGeom>
        </p:spPr>
      </p:pic>
    </p:spTree>
    <p:extLst>
      <p:ext uri="{BB962C8B-B14F-4D97-AF65-F5344CB8AC3E}">
        <p14:creationId xmlns:p14="http://schemas.microsoft.com/office/powerpoint/2010/main" val="236589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1932867688"/>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1</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Simples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administrar los objetos de la misma de acuerdo a requerimientos de usuario y buenas prácticas de la industria.</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CL" sz="2800" b="1" dirty="0">
                <a:solidFill>
                  <a:prstClr val="white"/>
                </a:solidFill>
                <a:latin typeface="Calibri"/>
              </a:rPr>
              <a:t>Conversión de Tipos de Datos en PL/SQL</a:t>
            </a:r>
          </a:p>
        </p:txBody>
      </p:sp>
      <p:sp>
        <p:nvSpPr>
          <p:cNvPr id="8" name="Rectángulo redondeado 4">
            <a:extLst>
              <a:ext uri="{FF2B5EF4-FFF2-40B4-BE49-F238E27FC236}">
                <a16:creationId xmlns:a16="http://schemas.microsoft.com/office/drawing/2014/main" id="{14BFF50E-0163-40B0-A432-35CB13FE5AF0}"/>
              </a:ext>
            </a:extLst>
          </p:cNvPr>
          <p:cNvSpPr/>
          <p:nvPr/>
        </p:nvSpPr>
        <p:spPr>
          <a:xfrm>
            <a:off x="2351751" y="1311706"/>
            <a:ext cx="2124000" cy="1944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a:solidFill>
                  <a:srgbClr val="FFFFFF"/>
                </a:solidFill>
                <a:latin typeface="Calibri"/>
                <a:cs typeface="Arial" panose="020B0604020202020204" pitchFamily="34" charset="0"/>
              </a:rPr>
              <a:t>En PL/SQL existen dos tipos de conversiones: Implícita y Explícita</a:t>
            </a:r>
            <a:endParaRPr lang="es-MX" sz="1800" b="1" kern="1200" dirty="0">
              <a:solidFill>
                <a:srgbClr val="FFFFFF"/>
              </a:solidFill>
              <a:latin typeface="Calibri"/>
              <a:cs typeface="Arial" panose="020B0604020202020204" pitchFamily="34" charset="0"/>
            </a:endParaRPr>
          </a:p>
        </p:txBody>
      </p:sp>
      <p:sp>
        <p:nvSpPr>
          <p:cNvPr id="9" name="Rectángulo redondeado 4">
            <a:extLst>
              <a:ext uri="{FF2B5EF4-FFF2-40B4-BE49-F238E27FC236}">
                <a16:creationId xmlns:a16="http://schemas.microsoft.com/office/drawing/2014/main" id="{A2BF6CEC-78D7-4239-93E8-46D69F66E6BF}"/>
              </a:ext>
            </a:extLst>
          </p:cNvPr>
          <p:cNvSpPr/>
          <p:nvPr/>
        </p:nvSpPr>
        <p:spPr>
          <a:xfrm>
            <a:off x="4608834" y="1311706"/>
            <a:ext cx="2124000" cy="1944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a:solidFill>
                  <a:srgbClr val="FFFFFF"/>
                </a:solidFill>
                <a:latin typeface="Calibri"/>
                <a:cs typeface="Arial" panose="020B0604020202020204" pitchFamily="34" charset="0"/>
              </a:rPr>
              <a:t>En una conversión implícita, se convierten tipos de datos automáticamente</a:t>
            </a:r>
            <a:endParaRPr lang="es-CL" sz="1800" b="1" kern="1200" dirty="0">
              <a:solidFill>
                <a:srgbClr val="FFFFFF"/>
              </a:solidFill>
              <a:latin typeface="Calibri"/>
              <a:cs typeface="Arial" panose="020B0604020202020204" pitchFamily="34" charset="0"/>
            </a:endParaRPr>
          </a:p>
        </p:txBody>
      </p:sp>
      <p:sp>
        <p:nvSpPr>
          <p:cNvPr id="10" name="Rectángulo redondeado 4">
            <a:extLst>
              <a:ext uri="{FF2B5EF4-FFF2-40B4-BE49-F238E27FC236}">
                <a16:creationId xmlns:a16="http://schemas.microsoft.com/office/drawing/2014/main" id="{915FB869-3334-4450-AEF0-B79C03B5D731}"/>
              </a:ext>
            </a:extLst>
          </p:cNvPr>
          <p:cNvSpPr/>
          <p:nvPr/>
        </p:nvSpPr>
        <p:spPr>
          <a:xfrm>
            <a:off x="6879611" y="1311706"/>
            <a:ext cx="2124000" cy="1944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CL" sz="1800" b="1" kern="1200" dirty="0">
                <a:solidFill>
                  <a:srgbClr val="FFFFFF"/>
                </a:solidFill>
                <a:latin typeface="Calibri"/>
                <a:cs typeface="Arial" panose="020B0604020202020204" pitchFamily="34" charset="0"/>
              </a:rPr>
              <a:t>En una conversión explícita, se convierte </a:t>
            </a:r>
            <a:r>
              <a:rPr lang="es-MX" sz="1800" b="1" kern="1200" dirty="0">
                <a:solidFill>
                  <a:srgbClr val="FFFFFF"/>
                </a:solidFill>
                <a:latin typeface="Calibri"/>
                <a:cs typeface="Arial" panose="020B0604020202020204" pitchFamily="34" charset="0"/>
              </a:rPr>
              <a:t>un valor de un tipo a otro utilizando funciones predefinidas</a:t>
            </a:r>
            <a:endParaRPr lang="es-CL" sz="1800" b="1" kern="1200" dirty="0">
              <a:solidFill>
                <a:srgbClr val="FFFFFF"/>
              </a:solidFill>
              <a:latin typeface="Calibri"/>
              <a:cs typeface="Arial" panose="020B0604020202020204" pitchFamily="34" charset="0"/>
            </a:endParaRPr>
          </a:p>
        </p:txBody>
      </p:sp>
      <p:sp>
        <p:nvSpPr>
          <p:cNvPr id="11" name="Rectángulo redondeado 4">
            <a:extLst>
              <a:ext uri="{FF2B5EF4-FFF2-40B4-BE49-F238E27FC236}">
                <a16:creationId xmlns:a16="http://schemas.microsoft.com/office/drawing/2014/main" id="{51EFC524-1E46-46DA-B7E1-EAD94A2F86CE}"/>
              </a:ext>
            </a:extLst>
          </p:cNvPr>
          <p:cNvSpPr/>
          <p:nvPr/>
        </p:nvSpPr>
        <p:spPr>
          <a:xfrm>
            <a:off x="112535" y="1311706"/>
            <a:ext cx="2124000" cy="1944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MX" sz="1800" b="1" dirty="0">
                <a:solidFill>
                  <a:srgbClr val="FFFFFF"/>
                </a:solidFill>
                <a:latin typeface="Calibri" panose="020F0502020204030204" pitchFamily="34" charset="0"/>
                <a:cs typeface="Arial" pitchFamily="34" charset="0"/>
              </a:rPr>
              <a:t>Se convierte un valor desde un tipo a otro para tener tipos de datos comparables</a:t>
            </a:r>
          </a:p>
        </p:txBody>
      </p:sp>
      <p:pic>
        <p:nvPicPr>
          <p:cNvPr id="4" name="Imagen 3">
            <a:extLst>
              <a:ext uri="{FF2B5EF4-FFF2-40B4-BE49-F238E27FC236}">
                <a16:creationId xmlns:a16="http://schemas.microsoft.com/office/drawing/2014/main" id="{4BC46440-8438-4A8C-84F2-4FEED2AFF772}"/>
              </a:ext>
            </a:extLst>
          </p:cNvPr>
          <p:cNvPicPr>
            <a:picLocks noChangeAspect="1"/>
          </p:cNvPicPr>
          <p:nvPr/>
        </p:nvPicPr>
        <p:blipFill>
          <a:blip r:embed="rId3"/>
          <a:stretch>
            <a:fillRect/>
          </a:stretch>
        </p:blipFill>
        <p:spPr>
          <a:xfrm>
            <a:off x="353165" y="3602152"/>
            <a:ext cx="8446904" cy="1664046"/>
          </a:xfrm>
          <a:prstGeom prst="rect">
            <a:avLst/>
          </a:prstGeom>
        </p:spPr>
      </p:pic>
    </p:spTree>
    <p:extLst>
      <p:ext uri="{BB962C8B-B14F-4D97-AF65-F5344CB8AC3E}">
        <p14:creationId xmlns:p14="http://schemas.microsoft.com/office/powerpoint/2010/main" val="2858687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Conversión de Tipos de Datos en PL/SQL</a:t>
            </a:r>
          </a:p>
        </p:txBody>
      </p:sp>
      <p:sp>
        <p:nvSpPr>
          <p:cNvPr id="4" name="Rectangle 3">
            <a:extLst>
              <a:ext uri="{FF2B5EF4-FFF2-40B4-BE49-F238E27FC236}">
                <a16:creationId xmlns:a16="http://schemas.microsoft.com/office/drawing/2014/main" id="{054E54CC-AE01-4D42-956B-DFCBC0AF040A}"/>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DFEFDF23-C804-4776-8D87-D7180C895866}"/>
              </a:ext>
            </a:extLst>
          </p:cNvPr>
          <p:cNvSpPr txBox="1">
            <a:spLocks noChangeArrowheads="1"/>
          </p:cNvSpPr>
          <p:nvPr/>
        </p:nvSpPr>
        <p:spPr bwMode="auto">
          <a:xfrm>
            <a:off x="1231905" y="1566292"/>
            <a:ext cx="7200895" cy="36163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bIns="0">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err="1">
                <a:solidFill>
                  <a:srgbClr val="C00000"/>
                </a:solidFill>
                <a:latin typeface="Calibri" panose="020F0502020204030204" pitchFamily="34" charset="0"/>
                <a:ea typeface="+mn-ea"/>
                <a:cs typeface="Calibri" panose="020F0502020204030204" pitchFamily="34" charset="0"/>
              </a:rPr>
              <a:t>v_fecha_reunion</a:t>
            </a:r>
            <a:r>
              <a:rPr lang="es-MX" sz="1600" b="1" kern="1200" dirty="0">
                <a:solidFill>
                  <a:srgbClr val="C00000"/>
                </a:solidFill>
                <a:latin typeface="Calibri" panose="020F0502020204030204" pitchFamily="34" charset="0"/>
                <a:ea typeface="+mn-ea"/>
                <a:cs typeface="Calibri" panose="020F0502020204030204" pitchFamily="34" charset="0"/>
              </a:rPr>
              <a:t>  DATE:= '09-Mar-2020'</a:t>
            </a:r>
            <a:r>
              <a:rPr lang="es-MX" sz="1600" b="1" kern="1200" dirty="0">
                <a:solidFill>
                  <a:schemeClr val="tx1"/>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err="1">
                <a:solidFill>
                  <a:srgbClr val="0000DE"/>
                </a:solidFill>
                <a:latin typeface="Calibri" panose="020F0502020204030204" pitchFamily="34" charset="0"/>
                <a:ea typeface="+mn-ea"/>
                <a:cs typeface="Calibri" panose="020F0502020204030204" pitchFamily="34" charset="0"/>
              </a:rPr>
              <a:t>v_fecha_contrato</a:t>
            </a:r>
            <a:r>
              <a:rPr lang="es-MX" sz="1600" b="1" kern="1200" dirty="0">
                <a:solidFill>
                  <a:srgbClr val="0000DE"/>
                </a:solidFill>
                <a:latin typeface="Calibri" panose="020F0502020204030204" pitchFamily="34" charset="0"/>
                <a:ea typeface="+mn-ea"/>
                <a:cs typeface="Calibri" panose="020F0502020204030204" pitchFamily="34" charset="0"/>
              </a:rPr>
              <a:t> DATE:= TO_DATE('Febrero 02,2000','Month DD, YYYY')</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err="1">
                <a:solidFill>
                  <a:srgbClr val="008000"/>
                </a:solidFill>
                <a:latin typeface="Calibri" panose="020F0502020204030204" pitchFamily="34" charset="0"/>
                <a:ea typeface="+mn-ea"/>
                <a:cs typeface="Calibri" panose="020F0502020204030204" pitchFamily="34" charset="0"/>
              </a:rPr>
              <a:t>v_fecha_actual</a:t>
            </a:r>
            <a:r>
              <a:rPr lang="es-MX" sz="1600" b="1" kern="1200" dirty="0">
                <a:solidFill>
                  <a:srgbClr val="008000"/>
                </a:solidFill>
                <a:latin typeface="Calibri" panose="020F0502020204030204" pitchFamily="34" charset="0"/>
                <a:ea typeface="+mn-ea"/>
                <a:cs typeface="Calibri" panose="020F0502020204030204" pitchFamily="34" charset="0"/>
              </a:rPr>
              <a:t>  VARCHAR2(20)</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err="1">
                <a:solidFill>
                  <a:srgbClr val="990099"/>
                </a:solidFill>
                <a:latin typeface="Calibri" panose="020F0502020204030204" pitchFamily="34" charset="0"/>
                <a:ea typeface="+mn-ea"/>
                <a:cs typeface="Calibri" panose="020F0502020204030204" pitchFamily="34" charset="0"/>
              </a:rPr>
              <a:t>v_salario</a:t>
            </a:r>
            <a:r>
              <a:rPr lang="es-MX" sz="1600" b="1" kern="1200" dirty="0">
                <a:solidFill>
                  <a:srgbClr val="990099"/>
                </a:solidFill>
                <a:latin typeface="Calibri" panose="020F0502020204030204" pitchFamily="34" charset="0"/>
                <a:ea typeface="+mn-ea"/>
                <a:cs typeface="Calibri" panose="020F0502020204030204" pitchFamily="34" charset="0"/>
              </a:rPr>
              <a:t> NUMBER(6):=6000</a:t>
            </a:r>
            <a:r>
              <a:rPr lang="es-MX" sz="1600" b="1" kern="1200" dirty="0">
                <a:solidFill>
                  <a:prstClr val="black"/>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err="1">
                <a:solidFill>
                  <a:srgbClr val="FF0000"/>
                </a:solidFill>
                <a:latin typeface="Calibri" panose="020F0502020204030204" pitchFamily="34" charset="0"/>
                <a:ea typeface="+mn-ea"/>
                <a:cs typeface="Calibri" panose="020F0502020204030204" pitchFamily="34" charset="0"/>
              </a:rPr>
              <a:t>v_bono</a:t>
            </a:r>
            <a:r>
              <a:rPr lang="es-MX" sz="1600" b="1" kern="1200" dirty="0">
                <a:solidFill>
                  <a:srgbClr val="FF0000"/>
                </a:solidFill>
                <a:latin typeface="Calibri" panose="020F0502020204030204" pitchFamily="34" charset="0"/>
                <a:ea typeface="+mn-ea"/>
                <a:cs typeface="Calibri" panose="020F0502020204030204" pitchFamily="34" charset="0"/>
              </a:rPr>
              <a:t> VARCHAR2(5):='1000'</a:t>
            </a:r>
            <a:r>
              <a:rPr lang="es-MX" sz="1600" b="1" kern="1200" dirty="0">
                <a:solidFill>
                  <a:prstClr val="black"/>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err="1">
                <a:solidFill>
                  <a:schemeClr val="accent4">
                    <a:lumMod val="75000"/>
                  </a:schemeClr>
                </a:solidFill>
                <a:latin typeface="Calibri" panose="020F0502020204030204" pitchFamily="34" charset="0"/>
                <a:ea typeface="+mn-ea"/>
                <a:cs typeface="Calibri" panose="020F0502020204030204" pitchFamily="34" charset="0"/>
              </a:rPr>
              <a:t>v_total_salario</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990099"/>
                </a:solidFill>
                <a:latin typeface="Calibri" panose="020F0502020204030204" pitchFamily="34" charset="0"/>
                <a:ea typeface="+mn-ea"/>
                <a:cs typeface="Calibri" panose="020F0502020204030204" pitchFamily="34" charset="0"/>
              </a:rPr>
              <a:t>v_salario%TYPE</a:t>
            </a:r>
            <a:r>
              <a:rPr lang="es-MX" sz="1600" b="1" kern="1200" dirty="0">
                <a:solidFill>
                  <a:prstClr val="black"/>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BEGIN </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SELECT TO_CHAR(</a:t>
            </a:r>
            <a:r>
              <a:rPr lang="es-MX" sz="1600" b="1" kern="1200" dirty="0" err="1">
                <a:solidFill>
                  <a:prstClr val="black"/>
                </a:solidFill>
                <a:latin typeface="Calibri" panose="020F0502020204030204" pitchFamily="34" charset="0"/>
                <a:ea typeface="+mn-ea"/>
                <a:cs typeface="Calibri" panose="020F0502020204030204" pitchFamily="34" charset="0"/>
              </a:rPr>
              <a:t>sysdate</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prstClr val="black"/>
                </a:solidFill>
                <a:latin typeface="Calibri" panose="020F0502020204030204" pitchFamily="34" charset="0"/>
                <a:ea typeface="+mn-ea"/>
                <a:cs typeface="Calibri" panose="020F0502020204030204" pitchFamily="34" charset="0"/>
              </a:rPr>
              <a:t>Month</a:t>
            </a:r>
            <a:r>
              <a:rPr lang="es-MX" sz="1600" b="1" kern="1200" dirty="0">
                <a:solidFill>
                  <a:prstClr val="black"/>
                </a:solidFill>
                <a:latin typeface="Calibri" panose="020F0502020204030204" pitchFamily="34" charset="0"/>
                <a:ea typeface="+mn-ea"/>
                <a:cs typeface="Calibri" panose="020F0502020204030204" pitchFamily="34" charset="0"/>
              </a:rPr>
              <a:t> DD, YYYY')</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INTO </a:t>
            </a:r>
            <a:r>
              <a:rPr lang="es-MX" sz="1600" b="1" kern="1200" dirty="0" err="1">
                <a:solidFill>
                  <a:prstClr val="black"/>
                </a:solidFill>
                <a:latin typeface="Calibri" panose="020F0502020204030204" pitchFamily="34" charset="0"/>
                <a:ea typeface="+mn-ea"/>
                <a:cs typeface="Calibri" panose="020F0502020204030204" pitchFamily="34" charset="0"/>
              </a:rPr>
              <a:t>v_fecha_actual</a:t>
            </a:r>
            <a:r>
              <a:rPr lang="es-MX" sz="1600" b="1" kern="1200" dirty="0">
                <a:solidFill>
                  <a:prstClr val="black"/>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FROM dual;</a:t>
            </a:r>
          </a:p>
          <a:p>
            <a:pPr lvl="0" fontAlgn="base">
              <a:spcBef>
                <a:spcPct val="0"/>
              </a:spcBef>
              <a:spcAft>
                <a:spcPct val="0"/>
              </a:spcAft>
              <a:buClrTx/>
              <a:defRPr/>
            </a:pPr>
            <a:r>
              <a:rPr lang="es-MX" sz="1600" b="1" kern="1200" dirty="0" err="1">
                <a:solidFill>
                  <a:prstClr val="black"/>
                </a:solidFill>
                <a:latin typeface="Calibri" panose="020F0502020204030204" pitchFamily="34" charset="0"/>
                <a:ea typeface="+mn-ea"/>
                <a:cs typeface="Calibri" panose="020F0502020204030204" pitchFamily="34" charset="0"/>
              </a:rPr>
              <a:t>v_total_salario</a:t>
            </a:r>
            <a:r>
              <a:rPr lang="es-MX" sz="1600" b="1" kern="1200" dirty="0">
                <a:solidFill>
                  <a:prstClr val="black"/>
                </a:solidFill>
                <a:latin typeface="Calibri" panose="020F0502020204030204" pitchFamily="34" charset="0"/>
                <a:ea typeface="+mn-ea"/>
                <a:cs typeface="Calibri" panose="020F0502020204030204" pitchFamily="34" charset="0"/>
              </a:rPr>
              <a:t> := </a:t>
            </a:r>
            <a:r>
              <a:rPr lang="es-MX" sz="1600" b="1" kern="1200" dirty="0" err="1">
                <a:solidFill>
                  <a:prstClr val="black"/>
                </a:solidFill>
                <a:latin typeface="Calibri" panose="020F0502020204030204" pitchFamily="34" charset="0"/>
                <a:ea typeface="+mn-ea"/>
                <a:cs typeface="Calibri" panose="020F0502020204030204" pitchFamily="34" charset="0"/>
              </a:rPr>
              <a:t>v_salario</a:t>
            </a:r>
            <a:r>
              <a:rPr lang="es-MX" sz="1600" b="1" kern="1200" dirty="0">
                <a:solidFill>
                  <a:prstClr val="black"/>
                </a:solidFill>
                <a:latin typeface="Calibri" panose="020F0502020204030204" pitchFamily="34" charset="0"/>
                <a:ea typeface="+mn-ea"/>
                <a:cs typeface="Calibri" panose="020F0502020204030204" pitchFamily="34" charset="0"/>
              </a:rPr>
              <a:t> + </a:t>
            </a:r>
            <a:r>
              <a:rPr lang="es-MX" sz="1600" b="1" kern="1200" dirty="0" err="1">
                <a:solidFill>
                  <a:prstClr val="black"/>
                </a:solidFill>
                <a:latin typeface="Calibri" panose="020F0502020204030204" pitchFamily="34" charset="0"/>
                <a:ea typeface="+mn-ea"/>
                <a:cs typeface="Calibri" panose="020F0502020204030204" pitchFamily="34" charset="0"/>
              </a:rPr>
              <a:t>v_bono</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0596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22</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explicó cómo usar sentencias DML en un bloque  PL/SQL.</a:t>
            </a:r>
          </a:p>
          <a:p>
            <a:pPr marL="393700" indent="-342900" algn="just">
              <a:buFont typeface="Arial" panose="020B0604020202020204" pitchFamily="34" charset="0"/>
              <a:buChar char="•"/>
            </a:pPr>
            <a:r>
              <a:rPr lang="es-CL" sz="2200" dirty="0"/>
              <a:t>Se explicó cómo controlar las transacciones en PL/SQL</a:t>
            </a:r>
          </a:p>
          <a:p>
            <a:pPr marL="393700" indent="-342900" algn="just">
              <a:buFont typeface="Arial" panose="020B0604020202020204" pitchFamily="34" charset="0"/>
              <a:buChar char="•"/>
            </a:pPr>
            <a:r>
              <a:rPr lang="es-CL" sz="2200" dirty="0"/>
              <a:t>Se explicó qué es un Cursor SQL.</a:t>
            </a:r>
          </a:p>
          <a:p>
            <a:pPr marL="393700" indent="-342900" algn="just">
              <a:buFont typeface="Arial" panose="020B0604020202020204" pitchFamily="34" charset="0"/>
              <a:buChar char="•"/>
            </a:pPr>
            <a:r>
              <a:rPr lang="es-CL" sz="2200" dirty="0"/>
              <a:t>Se explicó qué atributos usar para controlar el resultado de los Cursores Implícitos. </a:t>
            </a:r>
          </a:p>
          <a:p>
            <a:pPr marL="393700" indent="-342900" algn="just">
              <a:buFont typeface="Arial" panose="020B0604020202020204" pitchFamily="34" charset="0"/>
              <a:buChar char="•"/>
            </a:pPr>
            <a:r>
              <a:rPr lang="es-CL" sz="2200" dirty="0"/>
              <a:t>Se explicó  que Funciones SQL se pueden usar en un bloque PL/SQL</a:t>
            </a:r>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Cómo usar sentencias DML en un bloque  PL/SQL.</a:t>
            </a:r>
          </a:p>
          <a:p>
            <a:pPr marL="393700" indent="-342900" algn="just">
              <a:buFont typeface="Arial" panose="020B0604020202020204" pitchFamily="34" charset="0"/>
              <a:buChar char="•"/>
            </a:pPr>
            <a:r>
              <a:rPr lang="es-CL" sz="2200" dirty="0"/>
              <a:t>Cómo controlar las transacciones en PL/SQL</a:t>
            </a:r>
          </a:p>
          <a:p>
            <a:pPr marL="393700" indent="-342900" algn="just">
              <a:buFont typeface="Arial" panose="020B0604020202020204" pitchFamily="34" charset="0"/>
              <a:buChar char="•"/>
            </a:pPr>
            <a:r>
              <a:rPr lang="es-CL" sz="2200" dirty="0"/>
              <a:t>Qué es un Cursor SQL.</a:t>
            </a:r>
          </a:p>
          <a:p>
            <a:pPr marL="393700" indent="-342900" algn="just">
              <a:buFont typeface="Arial" panose="020B0604020202020204" pitchFamily="34" charset="0"/>
              <a:buChar char="•"/>
            </a:pPr>
            <a:r>
              <a:rPr lang="es-CL" sz="2200" dirty="0"/>
              <a:t>Qué atributos usar para controlar el resultado de los Cursores Implícitos. </a:t>
            </a:r>
          </a:p>
          <a:p>
            <a:pPr marL="393700" indent="-342900" algn="just">
              <a:buFont typeface="Arial" panose="020B0604020202020204" pitchFamily="34" charset="0"/>
              <a:buChar char="•"/>
            </a:pPr>
            <a:r>
              <a:rPr lang="es-CL" sz="2200" dirty="0"/>
              <a:t>Qué Funciones SQL se pueden usar en un bloque PL/SQL</a:t>
            </a:r>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MX" sz="4800" b="1" dirty="0"/>
              <a:t>Manipulación de Datos en PL/SQL</a:t>
            </a:r>
            <a:endParaRPr sz="4800" b="1" dirty="0"/>
          </a:p>
        </p:txBody>
      </p:sp>
      <p:pic>
        <p:nvPicPr>
          <p:cNvPr id="5" name="Imagen 4">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41610"/>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Sentencias SQL en Bloques PL/SQL</a:t>
            </a:r>
          </a:p>
        </p:txBody>
      </p:sp>
      <p:pic>
        <p:nvPicPr>
          <p:cNvPr id="4" name="Imagen 3">
            <a:extLst>
              <a:ext uri="{FF2B5EF4-FFF2-40B4-BE49-F238E27FC236}">
                <a16:creationId xmlns:a16="http://schemas.microsoft.com/office/drawing/2014/main" id="{AAA6FBFE-4A13-4C44-A0D7-347B08C1B0AC}"/>
              </a:ext>
            </a:extLst>
          </p:cNvPr>
          <p:cNvPicPr>
            <a:picLocks noChangeAspect="1"/>
          </p:cNvPicPr>
          <p:nvPr/>
        </p:nvPicPr>
        <p:blipFill>
          <a:blip r:embed="rId3"/>
          <a:stretch>
            <a:fillRect/>
          </a:stretch>
        </p:blipFill>
        <p:spPr>
          <a:xfrm>
            <a:off x="723264" y="1136740"/>
            <a:ext cx="7870557" cy="5560294"/>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Manipulación de Datos en PLSQL</a:t>
            </a:r>
          </a:p>
        </p:txBody>
      </p:sp>
      <p:sp>
        <p:nvSpPr>
          <p:cNvPr id="5" name="Rectángulo redondeado 4">
            <a:extLst>
              <a:ext uri="{FF2B5EF4-FFF2-40B4-BE49-F238E27FC236}">
                <a16:creationId xmlns:a16="http://schemas.microsoft.com/office/drawing/2014/main" id="{87526167-9F31-45C2-A75D-DA470AD2ABC4}"/>
              </a:ext>
            </a:extLst>
          </p:cNvPr>
          <p:cNvSpPr/>
          <p:nvPr/>
        </p:nvSpPr>
        <p:spPr>
          <a:xfrm>
            <a:off x="3055371" y="1227763"/>
            <a:ext cx="2340000" cy="1944000"/>
          </a:xfrm>
          <a:prstGeom prst="roundRect">
            <a:avLst/>
          </a:prstGeom>
          <a:solidFill>
            <a:srgbClr val="86A33F"/>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ea typeface="+mn-ea"/>
                <a:cs typeface="Arial" panose="020B0604020202020204" pitchFamily="34" charset="0"/>
              </a:rPr>
              <a:t>Lo cambios en los datos de las tablas de Base de Datos se efectúan utilizando DML</a:t>
            </a:r>
          </a:p>
        </p:txBody>
      </p:sp>
      <p:pic>
        <p:nvPicPr>
          <p:cNvPr id="6" name="Imagen 5">
            <a:extLst>
              <a:ext uri="{FF2B5EF4-FFF2-40B4-BE49-F238E27FC236}">
                <a16:creationId xmlns:a16="http://schemas.microsoft.com/office/drawing/2014/main" id="{5035707A-AF47-4828-8422-A52F49A99232}"/>
              </a:ext>
            </a:extLst>
          </p:cNvPr>
          <p:cNvPicPr>
            <a:picLocks noChangeAspect="1"/>
          </p:cNvPicPr>
          <p:nvPr/>
        </p:nvPicPr>
        <p:blipFill>
          <a:blip r:embed="rId3"/>
          <a:stretch>
            <a:fillRect/>
          </a:stretch>
        </p:blipFill>
        <p:spPr>
          <a:xfrm>
            <a:off x="1062604" y="2787207"/>
            <a:ext cx="6480125" cy="3858068"/>
          </a:xfrm>
          <a:prstGeom prst="rect">
            <a:avLst/>
          </a:prstGeom>
        </p:spPr>
      </p:pic>
    </p:spTree>
    <p:extLst>
      <p:ext uri="{BB962C8B-B14F-4D97-AF65-F5344CB8AC3E}">
        <p14:creationId xmlns:p14="http://schemas.microsoft.com/office/powerpoint/2010/main" val="2697317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Inserción de Datos en  PL/SQL</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145487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824DE388-E6C2-418E-990F-4F73B30298B3}"/>
              </a:ext>
            </a:extLst>
          </p:cNvPr>
          <p:cNvSpPr txBox="1">
            <a:spLocks noChangeArrowheads="1"/>
          </p:cNvSpPr>
          <p:nvPr/>
        </p:nvSpPr>
        <p:spPr bwMode="auto">
          <a:xfrm>
            <a:off x="350168" y="1782373"/>
            <a:ext cx="8528364"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INSERT INTO </a:t>
            </a:r>
            <a:r>
              <a:rPr lang="en-US" sz="1600" b="1" kern="1200" dirty="0" err="1">
                <a:solidFill>
                  <a:srgbClr val="C00000"/>
                </a:solidFill>
                <a:latin typeface="Calibri" panose="020F0502020204030204" pitchFamily="34" charset="0"/>
                <a:ea typeface="+mn-ea"/>
                <a:cs typeface="Calibri" panose="020F0502020204030204" pitchFamily="34" charset="0"/>
              </a:rPr>
              <a:t>empleados</a:t>
            </a:r>
            <a:r>
              <a:rPr lang="en-US" sz="1600" b="1" kern="1200" dirty="0">
                <a:solidFill>
                  <a:srgbClr val="C00000"/>
                </a:solidFill>
                <a:latin typeface="Calibri" panose="020F0502020204030204" pitchFamily="34" charset="0"/>
                <a:ea typeface="+mn-ea"/>
                <a:cs typeface="Calibri" panose="020F0502020204030204" pitchFamily="34" charset="0"/>
              </a:rPr>
              <a:t> (employee_id, </a:t>
            </a:r>
            <a:r>
              <a:rPr lang="en-US" sz="1600" b="1" kern="1200" dirty="0" err="1">
                <a:solidFill>
                  <a:srgbClr val="C00000"/>
                </a:solidFill>
                <a:latin typeface="Calibri" panose="020F0502020204030204" pitchFamily="34" charset="0"/>
                <a:ea typeface="+mn-ea"/>
                <a:cs typeface="Calibri" panose="020F0502020204030204" pitchFamily="34" charset="0"/>
              </a:rPr>
              <a:t>first_name</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last_name</a:t>
            </a:r>
            <a:r>
              <a:rPr lang="en-US" sz="1600" b="1" kern="1200" dirty="0">
                <a:solidFill>
                  <a:srgbClr val="C00000"/>
                </a:solidFill>
                <a:latin typeface="Calibri" panose="020F0502020204030204" pitchFamily="34" charset="0"/>
                <a:ea typeface="+mn-ea"/>
                <a:cs typeface="Calibri" panose="020F0502020204030204" pitchFamily="34" charset="0"/>
              </a:rPr>
              <a:t>, email, </a:t>
            </a:r>
            <a:r>
              <a:rPr lang="en-US" sz="1600" b="1" kern="1200" dirty="0" err="1">
                <a:solidFill>
                  <a:srgbClr val="C00000"/>
                </a:solidFill>
                <a:latin typeface="Calibri" panose="020F0502020204030204" pitchFamily="34" charset="0"/>
                <a:ea typeface="+mn-ea"/>
                <a:cs typeface="Calibri" panose="020F0502020204030204" pitchFamily="34" charset="0"/>
              </a:rPr>
              <a:t>hire_date</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job_id</a:t>
            </a:r>
            <a:r>
              <a:rPr lang="en-US" sz="1600" b="1" kern="1200" dirty="0">
                <a:solidFill>
                  <a:srgbClr val="C00000"/>
                </a:solidFill>
                <a:latin typeface="Calibri" panose="020F0502020204030204" pitchFamily="34" charset="0"/>
                <a:ea typeface="+mn-ea"/>
                <a:cs typeface="Calibri" panose="020F0502020204030204" pitchFamily="34" charset="0"/>
              </a:rPr>
              <a:t>, salary)</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VALUES(EMPLOYEES_SEQ.NEXTVAL, 'Ruth', '</a:t>
            </a:r>
            <a:r>
              <a:rPr lang="en-US" sz="1600" b="1" kern="1200" dirty="0" err="1">
                <a:solidFill>
                  <a:srgbClr val="C00000"/>
                </a:solidFill>
                <a:latin typeface="Calibri" panose="020F0502020204030204" pitchFamily="34" charset="0"/>
                <a:ea typeface="+mn-ea"/>
                <a:cs typeface="Calibri" panose="020F0502020204030204" pitchFamily="34" charset="0"/>
              </a:rPr>
              <a:t>Cores','RCORES</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sysdate</a:t>
            </a:r>
            <a:r>
              <a:rPr lang="en-US" sz="1600" b="1" kern="1200" dirty="0">
                <a:solidFill>
                  <a:srgbClr val="C00000"/>
                </a:solidFill>
                <a:latin typeface="Calibri" panose="020F0502020204030204" pitchFamily="34" charset="0"/>
                <a:ea typeface="+mn-ea"/>
                <a:cs typeface="Calibri" panose="020F0502020204030204" pitchFamily="34" charset="0"/>
              </a:rPr>
              <a:t>, 'AD_ASST', 4000);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8" name="Text Box 5">
            <a:extLst>
              <a:ext uri="{FF2B5EF4-FFF2-40B4-BE49-F238E27FC236}">
                <a16:creationId xmlns:a16="http://schemas.microsoft.com/office/drawing/2014/main" id="{91B19518-66EF-41AD-8470-04118A2D996C}"/>
              </a:ext>
            </a:extLst>
          </p:cNvPr>
          <p:cNvSpPr txBox="1">
            <a:spLocks noChangeArrowheads="1"/>
          </p:cNvSpPr>
          <p:nvPr/>
        </p:nvSpPr>
        <p:spPr bwMode="auto">
          <a:xfrm>
            <a:off x="1241280" y="4217634"/>
            <a:ext cx="7071707"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INSERT INTO bono</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(SELECT </a:t>
            </a:r>
            <a:r>
              <a:rPr lang="en-US" sz="1600" b="1" kern="1200" dirty="0" err="1">
                <a:solidFill>
                  <a:srgbClr val="C00000"/>
                </a:solidFill>
                <a:latin typeface="Calibri" panose="020F0502020204030204" pitchFamily="34" charset="0"/>
                <a:ea typeface="+mn-ea"/>
                <a:cs typeface="Calibri" panose="020F0502020204030204" pitchFamily="34" charset="0"/>
              </a:rPr>
              <a:t>employee_id</a:t>
            </a:r>
            <a:r>
              <a:rPr lang="en-US" sz="1600" b="1" kern="1200" dirty="0">
                <a:solidFill>
                  <a:srgbClr val="C00000"/>
                </a:solidFill>
                <a:latin typeface="Calibri" panose="020F0502020204030204" pitchFamily="34" charset="0"/>
                <a:ea typeface="+mn-ea"/>
                <a:cs typeface="Calibri" panose="020F0502020204030204" pitchFamily="34" charset="0"/>
              </a:rPr>
              <a:t>, ROUND(salary * 0.20)</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FROM </a:t>
            </a:r>
            <a:r>
              <a:rPr lang="en-US" sz="1600" b="1" kern="1200" dirty="0" err="1">
                <a:solidFill>
                  <a:srgbClr val="C00000"/>
                </a:solidFill>
                <a:latin typeface="Calibri" panose="020F0502020204030204" pitchFamily="34" charset="0"/>
                <a:ea typeface="+mn-ea"/>
                <a:cs typeface="Calibri" panose="020F0502020204030204" pitchFamily="34" charset="0"/>
              </a:rPr>
              <a:t>empleados</a:t>
            </a:r>
            <a:r>
              <a:rPr lang="en-US" sz="16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898567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Modificación de Datos en  PL/SQL</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824DE388-E6C2-418E-990F-4F73B30298B3}"/>
              </a:ext>
            </a:extLst>
          </p:cNvPr>
          <p:cNvSpPr txBox="1">
            <a:spLocks noChangeArrowheads="1"/>
          </p:cNvSpPr>
          <p:nvPr/>
        </p:nvSpPr>
        <p:spPr bwMode="auto">
          <a:xfrm>
            <a:off x="1212530" y="1567253"/>
            <a:ext cx="7071706"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v_sal_incrementado</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EMPLEADOS.salary%TYPE</a:t>
            </a:r>
            <a:r>
              <a:rPr lang="en-US" sz="1600" b="1" kern="1200" dirty="0">
                <a:latin typeface="Calibri" panose="020F0502020204030204" pitchFamily="34" charset="0"/>
                <a:ea typeface="+mn-ea"/>
                <a:cs typeface="Calibri" panose="020F0502020204030204" pitchFamily="34" charset="0"/>
              </a:rPr>
              <a:t> := 800;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UPDATE </a:t>
            </a:r>
            <a:r>
              <a:rPr lang="en-US" sz="1600" b="1" kern="1200" dirty="0" err="1">
                <a:solidFill>
                  <a:srgbClr val="C00000"/>
                </a:solidFill>
                <a:latin typeface="Calibri" panose="020F0502020204030204" pitchFamily="34" charset="0"/>
                <a:ea typeface="+mn-ea"/>
                <a:cs typeface="Calibri" panose="020F0502020204030204" pitchFamily="34" charset="0"/>
              </a:rPr>
              <a:t>empleados</a:t>
            </a:r>
            <a:endParaRPr lang="en-US" sz="1600"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SET salary = salary + </a:t>
            </a:r>
            <a:r>
              <a:rPr lang="en-US" sz="1600" b="1" kern="1200" dirty="0" err="1">
                <a:solidFill>
                  <a:srgbClr val="C00000"/>
                </a:solidFill>
                <a:latin typeface="Calibri" panose="020F0502020204030204" pitchFamily="34" charset="0"/>
                <a:ea typeface="+mn-ea"/>
                <a:cs typeface="Calibri" panose="020F0502020204030204" pitchFamily="34" charset="0"/>
              </a:rPr>
              <a:t>v_sal_incrementado</a:t>
            </a:r>
            <a:endParaRPr lang="en-US" sz="1600"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WHERE </a:t>
            </a:r>
            <a:r>
              <a:rPr lang="en-US" sz="1600" b="1" kern="1200" dirty="0" err="1">
                <a:solidFill>
                  <a:srgbClr val="C00000"/>
                </a:solidFill>
                <a:latin typeface="Calibri" panose="020F0502020204030204" pitchFamily="34" charset="0"/>
                <a:ea typeface="+mn-ea"/>
                <a:cs typeface="Calibri" panose="020F0502020204030204" pitchFamily="34" charset="0"/>
              </a:rPr>
              <a:t>job_id</a:t>
            </a:r>
            <a:r>
              <a:rPr lang="en-US" sz="1600" b="1" kern="1200" dirty="0">
                <a:solidFill>
                  <a:srgbClr val="C00000"/>
                </a:solidFill>
                <a:latin typeface="Calibri" panose="020F0502020204030204" pitchFamily="34" charset="0"/>
                <a:ea typeface="+mn-ea"/>
                <a:cs typeface="Calibri" panose="020F0502020204030204" pitchFamily="34" charset="0"/>
              </a:rPr>
              <a:t> = 'ST_CLERK’;</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8" name="Text Box 5">
            <a:extLst>
              <a:ext uri="{FF2B5EF4-FFF2-40B4-BE49-F238E27FC236}">
                <a16:creationId xmlns:a16="http://schemas.microsoft.com/office/drawing/2014/main" id="{91B19518-66EF-41AD-8470-04118A2D996C}"/>
              </a:ext>
            </a:extLst>
          </p:cNvPr>
          <p:cNvSpPr txBox="1">
            <a:spLocks noChangeArrowheads="1"/>
          </p:cNvSpPr>
          <p:nvPr/>
        </p:nvSpPr>
        <p:spPr bwMode="auto">
          <a:xfrm>
            <a:off x="1241280" y="4528390"/>
            <a:ext cx="7071707"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v_depto</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EMPLEADOS.department_id%TYPE</a:t>
            </a:r>
            <a:r>
              <a:rPr lang="en-US" sz="1600" b="1" kern="1200" dirty="0">
                <a:latin typeface="Calibri" panose="020F0502020204030204" pitchFamily="34" charset="0"/>
                <a:ea typeface="+mn-ea"/>
                <a:cs typeface="Calibri" panose="020F0502020204030204" pitchFamily="34" charset="0"/>
              </a:rPr>
              <a:t> := 10;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DELETE FROM   </a:t>
            </a:r>
            <a:r>
              <a:rPr lang="en-US" sz="1600" b="1" kern="1200" dirty="0" err="1">
                <a:solidFill>
                  <a:srgbClr val="C00000"/>
                </a:solidFill>
                <a:latin typeface="Calibri" panose="020F0502020204030204" pitchFamily="34" charset="0"/>
                <a:ea typeface="+mn-ea"/>
                <a:cs typeface="Calibri" panose="020F0502020204030204" pitchFamily="34" charset="0"/>
              </a:rPr>
              <a:t>empleados</a:t>
            </a:r>
            <a:endParaRPr lang="en-US" sz="1600"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WHERE </a:t>
            </a:r>
            <a:r>
              <a:rPr lang="en-US" sz="1600" b="1" kern="1200" dirty="0" err="1">
                <a:solidFill>
                  <a:srgbClr val="C00000"/>
                </a:solidFill>
                <a:latin typeface="Calibri" panose="020F0502020204030204" pitchFamily="34" charset="0"/>
                <a:ea typeface="+mn-ea"/>
                <a:cs typeface="Calibri" panose="020F0502020204030204" pitchFamily="34" charset="0"/>
              </a:rPr>
              <a:t>department_id</a:t>
            </a:r>
            <a:r>
              <a:rPr lang="en-US" sz="1600" b="1" kern="1200" dirty="0">
                <a:solidFill>
                  <a:srgbClr val="C00000"/>
                </a:solidFill>
                <a:latin typeface="Calibri" panose="020F0502020204030204" pitchFamily="34" charset="0"/>
                <a:ea typeface="+mn-ea"/>
                <a:cs typeface="Calibri" panose="020F0502020204030204" pitchFamily="34" charset="0"/>
              </a:rPr>
              <a:t> = </a:t>
            </a:r>
            <a:r>
              <a:rPr lang="en-US" sz="1600" b="1" kern="1200" dirty="0" err="1">
                <a:solidFill>
                  <a:srgbClr val="C00000"/>
                </a:solidFill>
                <a:latin typeface="Calibri" panose="020F0502020204030204" pitchFamily="34" charset="0"/>
                <a:ea typeface="+mn-ea"/>
                <a:cs typeface="Calibri" panose="020F0502020204030204" pitchFamily="34" charset="0"/>
              </a:rPr>
              <a:t>v_depto</a:t>
            </a:r>
            <a:r>
              <a:rPr lang="en-US" sz="16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09569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Control de Transacciones en  PL/SQL</a:t>
            </a:r>
          </a:p>
        </p:txBody>
      </p:sp>
      <p:pic>
        <p:nvPicPr>
          <p:cNvPr id="2" name="Imagen 1">
            <a:extLst>
              <a:ext uri="{FF2B5EF4-FFF2-40B4-BE49-F238E27FC236}">
                <a16:creationId xmlns:a16="http://schemas.microsoft.com/office/drawing/2014/main" id="{55BA87AA-3776-4DCC-94AA-D24AF587568C}"/>
              </a:ext>
            </a:extLst>
          </p:cNvPr>
          <p:cNvPicPr>
            <a:picLocks noChangeAspect="1"/>
          </p:cNvPicPr>
          <p:nvPr/>
        </p:nvPicPr>
        <p:blipFill>
          <a:blip r:embed="rId3"/>
          <a:stretch>
            <a:fillRect/>
          </a:stretch>
        </p:blipFill>
        <p:spPr>
          <a:xfrm>
            <a:off x="956305" y="1081479"/>
            <a:ext cx="7231389" cy="5625068"/>
          </a:xfrm>
          <a:prstGeom prst="rect">
            <a:avLst/>
          </a:prstGeom>
        </p:spPr>
      </p:pic>
    </p:spTree>
    <p:extLst>
      <p:ext uri="{BB962C8B-B14F-4D97-AF65-F5344CB8AC3E}">
        <p14:creationId xmlns:p14="http://schemas.microsoft.com/office/powerpoint/2010/main" val="3825429350"/>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72927B-412E-46B0-BB10-36F84515F5C3}"/>
</file>

<file path=customXml/itemProps2.xml><?xml version="1.0" encoding="utf-8"?>
<ds:datastoreItem xmlns:ds="http://schemas.openxmlformats.org/officeDocument/2006/customXml" ds:itemID="{1E1FCF8A-934B-4C6B-8192-91CB22994FDE}"/>
</file>

<file path=customXml/itemProps3.xml><?xml version="1.0" encoding="utf-8"?>
<ds:datastoreItem xmlns:ds="http://schemas.openxmlformats.org/officeDocument/2006/customXml" ds:itemID="{FEEAEA88-DD6A-4E32-AB2B-EC7A44A55C7A}"/>
</file>

<file path=docProps/app.xml><?xml version="1.0" encoding="utf-8"?>
<Properties xmlns="http://schemas.openxmlformats.org/officeDocument/2006/extended-properties" xmlns:vt="http://schemas.openxmlformats.org/officeDocument/2006/docPropsVTypes">
  <TotalTime>9462</TotalTime>
  <Words>3715</Words>
  <Application>Microsoft Office PowerPoint</Application>
  <PresentationFormat>Presentación en pantalla (4:3)</PresentationFormat>
  <Paragraphs>322</Paragraphs>
  <Slides>22</Slides>
  <Notes>19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Roboto Mono</vt:lpstr>
      <vt:lpstr>Calibri</vt:lpstr>
      <vt:lpstr>Roboto Condensed</vt:lpstr>
      <vt:lpstr>Franklin Gothic</vt:lpstr>
      <vt:lpstr>Bebas Neue</vt:lpstr>
      <vt:lpstr>Tema de Office</vt:lpstr>
      <vt:lpstr>Sentencias DML y Funciones SQL en un Bloque PLSQL</vt:lpstr>
      <vt:lpstr>Experiencia de Aprendizaje y Competencia Asociada</vt:lpstr>
      <vt:lpstr>Objetivos de la Clase</vt:lpstr>
      <vt:lpstr>Manipulación de Datos en PL/SQL</vt:lpstr>
      <vt:lpstr>Sentencias SQL en Bloques PL/SQL</vt:lpstr>
      <vt:lpstr>Manipulación de Datos en PLSQL</vt:lpstr>
      <vt:lpstr>Inserción de Datos en  PL/SQL</vt:lpstr>
      <vt:lpstr>Modificación de Datos en  PL/SQL</vt:lpstr>
      <vt:lpstr>Control de Transacciones en  PL/SQL</vt:lpstr>
      <vt:lpstr>Control de Transacciones en  PL/SQL</vt:lpstr>
      <vt:lpstr>Cursor SQL</vt:lpstr>
      <vt:lpstr>Atributos de Cursor SQL para Cursores Implícitos</vt:lpstr>
      <vt:lpstr>Atributos de Cursor SQL para Cursores Implícitos</vt:lpstr>
      <vt:lpstr>Atributos de Cursor SQL para Cursores Implícitos</vt:lpstr>
      <vt:lpstr>Funciones SQL en PL/SQL</vt:lpstr>
      <vt:lpstr>Funciones SQL para usar en Sentencias PL/SQL y SQL</vt:lpstr>
      <vt:lpstr>Funciones SQL para usar en Sentencias PL/SQL y SQL</vt:lpstr>
      <vt:lpstr>Funciones SQL para usar en Sentencias PL/SQL y SQL</vt:lpstr>
      <vt:lpstr>Funciones SQL para usar en Sentencias PL/SQL y SQL</vt:lpstr>
      <vt:lpstr>Conversión de Tipos de Datos en PL/SQL</vt:lpstr>
      <vt:lpstr>Conversión de Tipos de Datos en PL/SQL</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496</cp:revision>
  <dcterms:modified xsi:type="dcterms:W3CDTF">2021-01-24T14:33:56Z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